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71" r:id="rId5"/>
    <p:sldId id="259" r:id="rId6"/>
    <p:sldId id="261" r:id="rId7"/>
    <p:sldId id="262" r:id="rId8"/>
    <p:sldId id="269" r:id="rId9"/>
    <p:sldId id="267" r:id="rId10"/>
    <p:sldId id="264" r:id="rId11"/>
    <p:sldId id="265" r:id="rId12"/>
    <p:sldId id="270" r:id="rId13"/>
    <p:sldId id="268" r:id="rId14"/>
    <p:sldId id="266" r:id="rId15"/>
  </p:sldIdLst>
  <p:sldSz cx="18288000" cy="10287000"/>
  <p:notesSz cx="6858000" cy="9144000"/>
  <p:embeddedFontLst>
    <p:embeddedFont>
      <p:font typeface="Helvetica World" panose="020B0604020202020204" charset="-128"/>
      <p:regular r:id="rId17"/>
    </p:embeddedFont>
    <p:embeddedFont>
      <p:font typeface="Helvetica World Italics" panose="020B0604020202020204" charset="-128"/>
      <p:regular r:id="rId18"/>
    </p:embeddedFont>
    <p:embeddedFont>
      <p:font typeface="Helvetica" panose="020B060402020202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611124-C3BD-9F54-F7E8-1761757B35D6}" v="215" dt="2025-05-06T01:44:24.600"/>
    <p1510:client id="{91129408-7C39-AE74-CD27-632B1B85CA21}" v="17" dt="2025-05-05T15:54:34.427"/>
    <p1510:client id="{9E7CCCD0-BDA0-0F42-9B92-BC742600D351}" v="1338" dt="2025-05-06T02:19:13.717"/>
    <p1510:client id="{A474EF08-97DB-3D72-4CC8-AEBAAC1DDD9C}" v="601" dt="2025-05-06T01:45:19.191"/>
    <p1510:client id="{AADAAC57-1FE7-4C55-83FA-2B4D564DA600}" v="131" dt="2025-05-06T01:00:15.662"/>
    <p1510:client id="{C4359D37-ADA1-73D7-C026-F48CE44DA214}" v="38" dt="2025-05-05T21:14:58.169"/>
    <p1510:client id="{FA10E580-FA19-4ED2-829B-D7A3C64608D7}" v="4" dt="2025-05-05T21:12:59.4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microsoft.com/office/2015/10/relationships/revisionInfo" Target="revisionInfo.xml"/></Relationships>
</file>

<file path=ppt/media/image1.png>
</file>

<file path=ppt/media/image10.jpeg>
</file>

<file path=ppt/media/image11.sv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96394-9227-F443-8111-77F142257DD0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440CC-B6DC-9D4A-872B-2C1DF64C0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64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440CC-B6DC-9D4A-872B-2C1DF64C0AE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22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B9910-8292-3767-6472-250A5598F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632461-C0E7-A963-A704-F2D70B3157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2189F0-9E62-9592-6E5A-73273A2CE5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10058-9A9E-CAFA-AC6D-591991876E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440CC-B6DC-9D4A-872B-2C1DF64C0AE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96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440CC-B6DC-9D4A-872B-2C1DF64C0AE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20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7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32618" y="4212073"/>
            <a:ext cx="9745147" cy="5770418"/>
            <a:chOff x="0" y="0"/>
            <a:chExt cx="2566623" cy="15197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66623" cy="1519781"/>
            </a:xfrm>
            <a:custGeom>
              <a:avLst/>
              <a:gdLst/>
              <a:ahLst/>
              <a:cxnLst/>
              <a:rect l="l" t="t" r="r" b="b"/>
              <a:pathLst>
                <a:path w="2566623" h="1519781">
                  <a:moveTo>
                    <a:pt x="40516" y="0"/>
                  </a:moveTo>
                  <a:lnTo>
                    <a:pt x="2526107" y="0"/>
                  </a:lnTo>
                  <a:cubicBezTo>
                    <a:pt x="2536853" y="0"/>
                    <a:pt x="2547158" y="4269"/>
                    <a:pt x="2554756" y="11867"/>
                  </a:cubicBezTo>
                  <a:cubicBezTo>
                    <a:pt x="2562354" y="19465"/>
                    <a:pt x="2566623" y="29771"/>
                    <a:pt x="2566623" y="40516"/>
                  </a:cubicBezTo>
                  <a:lnTo>
                    <a:pt x="2566623" y="1479265"/>
                  </a:lnTo>
                  <a:cubicBezTo>
                    <a:pt x="2566623" y="1490010"/>
                    <a:pt x="2562354" y="1500316"/>
                    <a:pt x="2554756" y="1507914"/>
                  </a:cubicBezTo>
                  <a:cubicBezTo>
                    <a:pt x="2547158" y="1515512"/>
                    <a:pt x="2536853" y="1519781"/>
                    <a:pt x="2526107" y="1519781"/>
                  </a:cubicBezTo>
                  <a:lnTo>
                    <a:pt x="40516" y="1519781"/>
                  </a:lnTo>
                  <a:cubicBezTo>
                    <a:pt x="29771" y="1519781"/>
                    <a:pt x="19465" y="1515512"/>
                    <a:pt x="11867" y="1507914"/>
                  </a:cubicBezTo>
                  <a:cubicBezTo>
                    <a:pt x="4269" y="1500316"/>
                    <a:pt x="0" y="1490010"/>
                    <a:pt x="0" y="1479265"/>
                  </a:cubicBezTo>
                  <a:lnTo>
                    <a:pt x="0" y="40516"/>
                  </a:lnTo>
                  <a:cubicBezTo>
                    <a:pt x="0" y="29771"/>
                    <a:pt x="4269" y="19465"/>
                    <a:pt x="11867" y="11867"/>
                  </a:cubicBezTo>
                  <a:cubicBezTo>
                    <a:pt x="19465" y="4269"/>
                    <a:pt x="29771" y="0"/>
                    <a:pt x="405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566623" cy="1557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10800000" flipH="1">
            <a:off x="16359205" y="8530297"/>
            <a:ext cx="900095" cy="1004163"/>
          </a:xfrm>
          <a:custGeom>
            <a:avLst/>
            <a:gdLst/>
            <a:ahLst/>
            <a:cxnLst/>
            <a:rect l="l" t="t" r="r" b="b"/>
            <a:pathLst>
              <a:path w="900095" h="1004163">
                <a:moveTo>
                  <a:pt x="900095" y="0"/>
                </a:moveTo>
                <a:lnTo>
                  <a:pt x="0" y="0"/>
                </a:lnTo>
                <a:lnTo>
                  <a:pt x="0" y="1004163"/>
                </a:lnTo>
                <a:lnTo>
                  <a:pt x="900095" y="1004163"/>
                </a:lnTo>
                <a:lnTo>
                  <a:pt x="90009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84441" y="568782"/>
            <a:ext cx="17393323" cy="1691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759"/>
              </a:lnSpc>
            </a:pPr>
            <a:r>
              <a:rPr lang="en-US" sz="13019" i="1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CSE 3000 Presentation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00891" y="7779619"/>
            <a:ext cx="7747688" cy="2202873"/>
            <a:chOff x="0" y="0"/>
            <a:chExt cx="2040543" cy="58018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40543" cy="580180"/>
            </a:xfrm>
            <a:custGeom>
              <a:avLst/>
              <a:gdLst/>
              <a:ahLst/>
              <a:cxnLst/>
              <a:rect l="l" t="t" r="r" b="b"/>
              <a:pathLst>
                <a:path w="2040543" h="580180">
                  <a:moveTo>
                    <a:pt x="50962" y="0"/>
                  </a:moveTo>
                  <a:lnTo>
                    <a:pt x="1989581" y="0"/>
                  </a:lnTo>
                  <a:cubicBezTo>
                    <a:pt x="2017727" y="0"/>
                    <a:pt x="2040543" y="22816"/>
                    <a:pt x="2040543" y="50962"/>
                  </a:cubicBezTo>
                  <a:lnTo>
                    <a:pt x="2040543" y="529218"/>
                  </a:lnTo>
                  <a:cubicBezTo>
                    <a:pt x="2040543" y="557364"/>
                    <a:pt x="2017727" y="580180"/>
                    <a:pt x="1989581" y="580180"/>
                  </a:cubicBezTo>
                  <a:lnTo>
                    <a:pt x="50962" y="580180"/>
                  </a:lnTo>
                  <a:cubicBezTo>
                    <a:pt x="22816" y="580180"/>
                    <a:pt x="0" y="557364"/>
                    <a:pt x="0" y="529218"/>
                  </a:cubicBezTo>
                  <a:lnTo>
                    <a:pt x="0" y="50962"/>
                  </a:lnTo>
                  <a:cubicBezTo>
                    <a:pt x="0" y="22816"/>
                    <a:pt x="22816" y="0"/>
                    <a:pt x="509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040543" cy="618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10235" y="8186409"/>
            <a:ext cx="6919879" cy="1389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383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Ethan Carty, Adam Chao, Noor Sharaf, Connor Shaw, and Will Shostak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74892" y="4827153"/>
            <a:ext cx="7584313" cy="38985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604"/>
              </a:lnSpc>
            </a:pPr>
            <a:r>
              <a:rPr lang="en-US" sz="6670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Topic:</a:t>
            </a:r>
          </a:p>
          <a:p>
            <a:pPr algn="l">
              <a:lnSpc>
                <a:spcPts val="7604"/>
              </a:lnSpc>
            </a:pPr>
            <a:r>
              <a:rPr lang="en-US" sz="6670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Content Moderation with Multinominal Naïve Bayes</a:t>
            </a:r>
          </a:p>
        </p:txBody>
      </p:sp>
      <p:sp>
        <p:nvSpPr>
          <p:cNvPr id="12" name="Freeform 12"/>
          <p:cNvSpPr/>
          <p:nvPr/>
        </p:nvSpPr>
        <p:spPr>
          <a:xfrm>
            <a:off x="16611600" y="4589785"/>
            <a:ext cx="861979" cy="861979"/>
          </a:xfrm>
          <a:custGeom>
            <a:avLst/>
            <a:gdLst/>
            <a:ahLst/>
            <a:cxnLst/>
            <a:rect l="l" t="t" r="r" b="b"/>
            <a:pathLst>
              <a:path w="861979" h="861979">
                <a:moveTo>
                  <a:pt x="0" y="0"/>
                </a:moveTo>
                <a:lnTo>
                  <a:pt x="861979" y="0"/>
                </a:lnTo>
                <a:lnTo>
                  <a:pt x="861979" y="861979"/>
                </a:lnTo>
                <a:lnTo>
                  <a:pt x="0" y="8619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2362" y="8729669"/>
            <a:ext cx="12189098" cy="109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03 – Ethical Discussion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09600" y="1392868"/>
            <a:ext cx="11650592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 rtl="0" fontAlgn="base"/>
            <a:r>
              <a:rPr lang="en-US" sz="40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1. How might your model's false positives (flagging non-toxic comments) affect user experience?​</a:t>
            </a:r>
          </a:p>
          <a:p>
            <a:pPr algn="l" rtl="0" fontAlgn="base"/>
            <a:r>
              <a:rPr lang="en-US" sz="40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2. If toxic comments from certain groups are more frequently flagged, what steps could mitigate this bias?​</a:t>
            </a:r>
          </a:p>
          <a:p>
            <a:pPr algn="l" rtl="0" fontAlgn="base"/>
            <a:r>
              <a:rPr lang="en-US" sz="40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3. Should platforms prioritize accuracy over inclusivity or vice versa?</a:t>
            </a:r>
          </a:p>
        </p:txBody>
      </p:sp>
      <p:sp>
        <p:nvSpPr>
          <p:cNvPr id="4" name="AutoShape 4"/>
          <p:cNvSpPr/>
          <p:nvPr/>
        </p:nvSpPr>
        <p:spPr>
          <a:xfrm>
            <a:off x="0" y="8169711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2268200" y="696534"/>
            <a:ext cx="5737373" cy="7190156"/>
            <a:chOff x="0" y="0"/>
            <a:chExt cx="1469608" cy="19758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69608" cy="1975898"/>
            </a:xfrm>
            <a:custGeom>
              <a:avLst/>
              <a:gdLst/>
              <a:ahLst/>
              <a:cxnLst/>
              <a:rect l="l" t="t" r="r" b="b"/>
              <a:pathLst>
                <a:path w="1469608" h="1975898">
                  <a:moveTo>
                    <a:pt x="70761" y="0"/>
                  </a:moveTo>
                  <a:lnTo>
                    <a:pt x="1398848" y="0"/>
                  </a:lnTo>
                  <a:cubicBezTo>
                    <a:pt x="1417614" y="0"/>
                    <a:pt x="1435613" y="7455"/>
                    <a:pt x="1448883" y="20725"/>
                  </a:cubicBezTo>
                  <a:cubicBezTo>
                    <a:pt x="1462153" y="33995"/>
                    <a:pt x="1469608" y="51994"/>
                    <a:pt x="1469608" y="70761"/>
                  </a:cubicBezTo>
                  <a:lnTo>
                    <a:pt x="1469608" y="1905137"/>
                  </a:lnTo>
                  <a:cubicBezTo>
                    <a:pt x="1469608" y="1944217"/>
                    <a:pt x="1437928" y="1975898"/>
                    <a:pt x="1398848" y="1975898"/>
                  </a:cubicBezTo>
                  <a:lnTo>
                    <a:pt x="70761" y="1975898"/>
                  </a:lnTo>
                  <a:cubicBezTo>
                    <a:pt x="51994" y="1975898"/>
                    <a:pt x="33995" y="1968442"/>
                    <a:pt x="20725" y="1955172"/>
                  </a:cubicBezTo>
                  <a:cubicBezTo>
                    <a:pt x="7455" y="1941902"/>
                    <a:pt x="0" y="1923904"/>
                    <a:pt x="0" y="1905137"/>
                  </a:cubicBezTo>
                  <a:lnTo>
                    <a:pt x="0" y="70761"/>
                  </a:lnTo>
                  <a:cubicBezTo>
                    <a:pt x="0" y="31681"/>
                    <a:pt x="31681" y="0"/>
                    <a:pt x="707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469608" cy="201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12715690" y="1677640"/>
            <a:ext cx="4957515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5400000">
            <a:off x="17015035" y="882272"/>
            <a:ext cx="442805" cy="494001"/>
          </a:xfrm>
          <a:custGeom>
            <a:avLst/>
            <a:gdLst/>
            <a:ahLst/>
            <a:cxnLst/>
            <a:rect l="l" t="t" r="r" b="b"/>
            <a:pathLst>
              <a:path w="442805" h="494001">
                <a:moveTo>
                  <a:pt x="0" y="0"/>
                </a:moveTo>
                <a:lnTo>
                  <a:pt x="442805" y="0"/>
                </a:lnTo>
                <a:lnTo>
                  <a:pt x="442805" y="494002"/>
                </a:lnTo>
                <a:lnTo>
                  <a:pt x="0" y="4940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2847626" y="856124"/>
            <a:ext cx="3610830" cy="52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0"/>
              </a:lnSpc>
            </a:pPr>
            <a:r>
              <a:rPr lang="en-US" sz="362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Discussion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01460" y="1962961"/>
            <a:ext cx="4287977" cy="27186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252"/>
              </a:lnSpc>
            </a:pPr>
            <a:r>
              <a:rPr lang="en-US" sz="4647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Tasked with answering the following prompts</a:t>
            </a:r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5485A328-A429-80F8-1E2C-90BAA24D64C0}"/>
              </a:ext>
            </a:extLst>
          </p:cNvPr>
          <p:cNvSpPr/>
          <p:nvPr/>
        </p:nvSpPr>
        <p:spPr>
          <a:xfrm rot="-10800000">
            <a:off x="12801600" y="5155859"/>
            <a:ext cx="1828474" cy="1130641"/>
          </a:xfrm>
          <a:custGeom>
            <a:avLst/>
            <a:gdLst/>
            <a:ahLst/>
            <a:cxnLst/>
            <a:rect l="l" t="t" r="r" b="b"/>
            <a:pathLst>
              <a:path w="2277848" h="1130641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769147" y="639068"/>
            <a:ext cx="2202971" cy="1093475"/>
          </a:xfrm>
          <a:custGeom>
            <a:avLst/>
            <a:gdLst/>
            <a:ahLst/>
            <a:cxnLst/>
            <a:rect l="l" t="t" r="r" b="b"/>
            <a:pathLst>
              <a:path w="2202971" h="1093475">
                <a:moveTo>
                  <a:pt x="0" y="0"/>
                </a:moveTo>
                <a:lnTo>
                  <a:pt x="2202971" y="0"/>
                </a:lnTo>
                <a:lnTo>
                  <a:pt x="2202971" y="1093475"/>
                </a:lnTo>
                <a:lnTo>
                  <a:pt x="0" y="10934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12362" y="452949"/>
            <a:ext cx="12189098" cy="109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03 – Ethical Discussion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73055" y="6891128"/>
            <a:ext cx="11699340" cy="33855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Our model did have some issues with false positives 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For labels like severe toxic it predicted 627 comments were severely toxic when only 202 actually were​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Can have a large negative impact on user experience​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Frustrates users especially if it happens often enough​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Takes resources away from dealing with false negatives or true positives​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Can leave users feeling confused on what is okay and what is not okay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2358255" y="6891128"/>
            <a:ext cx="5579918" cy="3073530"/>
            <a:chOff x="0" y="0"/>
            <a:chExt cx="1469608" cy="80948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69608" cy="809489"/>
            </a:xfrm>
            <a:custGeom>
              <a:avLst/>
              <a:gdLst/>
              <a:ahLst/>
              <a:cxnLst/>
              <a:rect l="l" t="t" r="r" b="b"/>
              <a:pathLst>
                <a:path w="1469608" h="809489">
                  <a:moveTo>
                    <a:pt x="70761" y="0"/>
                  </a:moveTo>
                  <a:lnTo>
                    <a:pt x="1398848" y="0"/>
                  </a:lnTo>
                  <a:cubicBezTo>
                    <a:pt x="1417614" y="0"/>
                    <a:pt x="1435613" y="7455"/>
                    <a:pt x="1448883" y="20725"/>
                  </a:cubicBezTo>
                  <a:cubicBezTo>
                    <a:pt x="1462153" y="33995"/>
                    <a:pt x="1469608" y="51994"/>
                    <a:pt x="1469608" y="70761"/>
                  </a:cubicBezTo>
                  <a:lnTo>
                    <a:pt x="1469608" y="738729"/>
                  </a:lnTo>
                  <a:cubicBezTo>
                    <a:pt x="1469608" y="777809"/>
                    <a:pt x="1437928" y="809489"/>
                    <a:pt x="1398848" y="809489"/>
                  </a:cubicBezTo>
                  <a:lnTo>
                    <a:pt x="70761" y="809489"/>
                  </a:lnTo>
                  <a:cubicBezTo>
                    <a:pt x="31681" y="809489"/>
                    <a:pt x="0" y="777809"/>
                    <a:pt x="0" y="738729"/>
                  </a:cubicBezTo>
                  <a:lnTo>
                    <a:pt x="0" y="70761"/>
                  </a:lnTo>
                  <a:cubicBezTo>
                    <a:pt x="0" y="31681"/>
                    <a:pt x="31681" y="0"/>
                    <a:pt x="70761" y="0"/>
                  </a:cubicBezTo>
                  <a:close/>
                </a:path>
              </a:pathLst>
            </a:custGeom>
            <a:solidFill>
              <a:srgbClr val="0097B2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469608" cy="8475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2701460" y="7367378"/>
            <a:ext cx="4244191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77"/>
              </a:lnSpc>
            </a:pPr>
            <a:r>
              <a:rPr lang="en-US" sz="3900" i="1">
                <a:solidFill>
                  <a:srgbClr val="000000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Discussing our model’s false positives</a:t>
            </a:r>
          </a:p>
        </p:txBody>
      </p:sp>
      <p:sp>
        <p:nvSpPr>
          <p:cNvPr id="17" name="Freeform 17"/>
          <p:cNvSpPr/>
          <p:nvPr/>
        </p:nvSpPr>
        <p:spPr>
          <a:xfrm>
            <a:off x="16972118" y="7184049"/>
            <a:ext cx="677990" cy="677990"/>
          </a:xfrm>
          <a:custGeom>
            <a:avLst/>
            <a:gdLst/>
            <a:ahLst/>
            <a:cxnLst/>
            <a:rect l="l" t="t" r="r" b="b"/>
            <a:pathLst>
              <a:path w="677990" h="677990">
                <a:moveTo>
                  <a:pt x="0" y="0"/>
                </a:moveTo>
                <a:lnTo>
                  <a:pt x="677990" y="0"/>
                </a:lnTo>
                <a:lnTo>
                  <a:pt x="677990" y="677990"/>
                </a:lnTo>
                <a:lnTo>
                  <a:pt x="0" y="6779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E4B889FC-E211-E8DD-FB8E-2BB71E5E3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3009" y="2276368"/>
            <a:ext cx="5941313" cy="444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diagram of a confusion matrix&#10;&#10;AI-generated content may be incorrect.">
            <a:extLst>
              <a:ext uri="{FF2B5EF4-FFF2-40B4-BE49-F238E27FC236}">
                <a16:creationId xmlns:a16="http://schemas.microsoft.com/office/drawing/2014/main" id="{6DC8668E-3971-174C-0A99-A15DC6B20E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2600" y="2273754"/>
            <a:ext cx="5965372" cy="4453619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8B0478-7858-4119-3017-0222761F4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062F5F1-F949-352E-D6B7-57D421BD2292}"/>
              </a:ext>
            </a:extLst>
          </p:cNvPr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E127B70-7BB6-9F1A-FCEF-B89C027232F6}"/>
              </a:ext>
            </a:extLst>
          </p:cNvPr>
          <p:cNvSpPr/>
          <p:nvPr/>
        </p:nvSpPr>
        <p:spPr>
          <a:xfrm>
            <a:off x="14769147" y="639068"/>
            <a:ext cx="2202971" cy="1093475"/>
          </a:xfrm>
          <a:custGeom>
            <a:avLst/>
            <a:gdLst/>
            <a:ahLst/>
            <a:cxnLst/>
            <a:rect l="l" t="t" r="r" b="b"/>
            <a:pathLst>
              <a:path w="2202971" h="1093475">
                <a:moveTo>
                  <a:pt x="0" y="0"/>
                </a:moveTo>
                <a:lnTo>
                  <a:pt x="2202971" y="0"/>
                </a:lnTo>
                <a:lnTo>
                  <a:pt x="2202971" y="1093475"/>
                </a:lnTo>
                <a:lnTo>
                  <a:pt x="0" y="10934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B0760ACD-09D9-2F34-42D8-4A9A066E3222}"/>
              </a:ext>
            </a:extLst>
          </p:cNvPr>
          <p:cNvSpPr txBox="1"/>
          <p:nvPr/>
        </p:nvSpPr>
        <p:spPr>
          <a:xfrm>
            <a:off x="512362" y="452949"/>
            <a:ext cx="12189098" cy="109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03 –Ethical Discussion 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3AEE109-3183-8ADD-5B5A-CA98F6CB3225}"/>
              </a:ext>
            </a:extLst>
          </p:cNvPr>
          <p:cNvSpPr txBox="1"/>
          <p:nvPr/>
        </p:nvSpPr>
        <p:spPr>
          <a:xfrm>
            <a:off x="512362" y="4121137"/>
            <a:ext cx="8174438" cy="48013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Diversifying the dataset to include better group representation (give groups who are flagged more often more positive comments in the set)​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Implement balanced sampling using SMOTE (help to reduce overfitting)​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Try to work with adversarial debiasing ​</a:t>
            </a:r>
          </a:p>
          <a:p>
            <a:endParaRPr lang="en-US" sz="24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Use fairness constraints to more accurately label comments​</a:t>
            </a:r>
          </a:p>
          <a:p>
            <a:endParaRPr lang="en-US" sz="24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Have human checkers at the end of the day to look over the model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491218BE-B828-84DC-9A40-DEFCE76C3C09}"/>
              </a:ext>
            </a:extLst>
          </p:cNvPr>
          <p:cNvGrpSpPr/>
          <p:nvPr/>
        </p:nvGrpSpPr>
        <p:grpSpPr>
          <a:xfrm>
            <a:off x="512362" y="2191798"/>
            <a:ext cx="17407059" cy="1791708"/>
            <a:chOff x="0" y="0"/>
            <a:chExt cx="1469608" cy="1113837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07D333E-4082-C696-485F-405F0FA64E7F}"/>
                </a:ext>
              </a:extLst>
            </p:cNvPr>
            <p:cNvSpPr/>
            <p:nvPr/>
          </p:nvSpPr>
          <p:spPr>
            <a:xfrm>
              <a:off x="0" y="0"/>
              <a:ext cx="1469608" cy="1113837"/>
            </a:xfrm>
            <a:custGeom>
              <a:avLst/>
              <a:gdLst/>
              <a:ahLst/>
              <a:cxnLst/>
              <a:rect l="l" t="t" r="r" b="b"/>
              <a:pathLst>
                <a:path w="1469608" h="1113837">
                  <a:moveTo>
                    <a:pt x="70761" y="0"/>
                  </a:moveTo>
                  <a:lnTo>
                    <a:pt x="1398848" y="0"/>
                  </a:lnTo>
                  <a:cubicBezTo>
                    <a:pt x="1417614" y="0"/>
                    <a:pt x="1435613" y="7455"/>
                    <a:pt x="1448883" y="20725"/>
                  </a:cubicBezTo>
                  <a:cubicBezTo>
                    <a:pt x="1462153" y="33995"/>
                    <a:pt x="1469608" y="51994"/>
                    <a:pt x="1469608" y="70761"/>
                  </a:cubicBezTo>
                  <a:lnTo>
                    <a:pt x="1469608" y="1043077"/>
                  </a:lnTo>
                  <a:cubicBezTo>
                    <a:pt x="1469608" y="1082157"/>
                    <a:pt x="1437928" y="1113837"/>
                    <a:pt x="1398848" y="1113837"/>
                  </a:cubicBezTo>
                  <a:lnTo>
                    <a:pt x="70761" y="1113837"/>
                  </a:lnTo>
                  <a:cubicBezTo>
                    <a:pt x="51994" y="1113837"/>
                    <a:pt x="33995" y="1106382"/>
                    <a:pt x="20725" y="1093112"/>
                  </a:cubicBezTo>
                  <a:cubicBezTo>
                    <a:pt x="7455" y="1079842"/>
                    <a:pt x="0" y="1061843"/>
                    <a:pt x="0" y="1043077"/>
                  </a:cubicBezTo>
                  <a:lnTo>
                    <a:pt x="0" y="70761"/>
                  </a:lnTo>
                  <a:cubicBezTo>
                    <a:pt x="0" y="31681"/>
                    <a:pt x="31681" y="0"/>
                    <a:pt x="707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DE66F8B6-C03B-B6EE-679E-02A74745DABE}"/>
                </a:ext>
              </a:extLst>
            </p:cNvPr>
            <p:cNvSpPr txBox="1"/>
            <p:nvPr/>
          </p:nvSpPr>
          <p:spPr>
            <a:xfrm>
              <a:off x="0" y="-38100"/>
              <a:ext cx="1469608" cy="1151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AutoShape 12">
            <a:extLst>
              <a:ext uri="{FF2B5EF4-FFF2-40B4-BE49-F238E27FC236}">
                <a16:creationId xmlns:a16="http://schemas.microsoft.com/office/drawing/2014/main" id="{E45A7B66-D138-B738-F494-9B78F9C12798}"/>
              </a:ext>
            </a:extLst>
          </p:cNvPr>
          <p:cNvSpPr/>
          <p:nvPr/>
        </p:nvSpPr>
        <p:spPr>
          <a:xfrm>
            <a:off x="8458200" y="2327022"/>
            <a:ext cx="0" cy="152400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97B34DF7-3393-AD7D-15C6-C3B19F322636}"/>
              </a:ext>
            </a:extLst>
          </p:cNvPr>
          <p:cNvSpPr txBox="1"/>
          <p:nvPr/>
        </p:nvSpPr>
        <p:spPr>
          <a:xfrm>
            <a:off x="914400" y="2196723"/>
            <a:ext cx="15592863" cy="1654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97"/>
              </a:lnSpc>
            </a:pPr>
            <a:r>
              <a:rPr lang="en-US" sz="32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Fixing bias towards certain </a:t>
            </a:r>
          </a:p>
          <a:p>
            <a:pPr algn="l">
              <a:lnSpc>
                <a:spcPts val="4297"/>
              </a:lnSpc>
            </a:pPr>
            <a:r>
              <a:rPr lang="en-US" sz="32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Groups in comment                                                    Accuracy vs inclusivity</a:t>
            </a:r>
          </a:p>
          <a:p>
            <a:pPr algn="l">
              <a:lnSpc>
                <a:spcPts val="4297"/>
              </a:lnSpc>
            </a:pPr>
            <a:r>
              <a:rPr lang="en-US" sz="32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Classification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7729D7BE-67F1-2D23-2C97-B96DE50A845E}"/>
              </a:ext>
            </a:extLst>
          </p:cNvPr>
          <p:cNvSpPr txBox="1"/>
          <p:nvPr/>
        </p:nvSpPr>
        <p:spPr>
          <a:xfrm>
            <a:off x="12830307" y="7367378"/>
            <a:ext cx="4115344" cy="2224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77"/>
              </a:lnSpc>
            </a:pPr>
            <a:r>
              <a:rPr lang="en-US" sz="3520" i="1">
                <a:solidFill>
                  <a:srgbClr val="000000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Data analysis facilitates predictive modeling and forecasting</a:t>
            </a: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186C68AE-894D-7AB3-2285-B25A98E6E0E9}"/>
              </a:ext>
            </a:extLst>
          </p:cNvPr>
          <p:cNvSpPr/>
          <p:nvPr/>
        </p:nvSpPr>
        <p:spPr>
          <a:xfrm>
            <a:off x="16972118" y="7184049"/>
            <a:ext cx="677990" cy="677990"/>
          </a:xfrm>
          <a:custGeom>
            <a:avLst/>
            <a:gdLst/>
            <a:ahLst/>
            <a:cxnLst/>
            <a:rect l="l" t="t" r="r" b="b"/>
            <a:pathLst>
              <a:path w="677990" h="677990">
                <a:moveTo>
                  <a:pt x="0" y="0"/>
                </a:moveTo>
                <a:lnTo>
                  <a:pt x="677990" y="0"/>
                </a:lnTo>
                <a:lnTo>
                  <a:pt x="677990" y="677990"/>
                </a:lnTo>
                <a:lnTo>
                  <a:pt x="0" y="6779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A9A3A3-A15F-D5F5-C5E8-0F10FDFF52AE}"/>
              </a:ext>
            </a:extLst>
          </p:cNvPr>
          <p:cNvSpPr txBox="1"/>
          <p:nvPr/>
        </p:nvSpPr>
        <p:spPr>
          <a:xfrm>
            <a:off x="9215891" y="4121137"/>
            <a:ext cx="8506108" cy="563231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Content moderation models should strive for inclusivity over accuracy​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Accuracy is great but if it's accurate for all but one group then that group is going to be marginalized​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If dataset is biased toward one side of a political spectrum then accuracy might cause moderation to heavily target the other side​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Sacrificing some accuracy in the name of better performance across the board is important​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solidFill>
                <a:schemeClr val="bg1"/>
              </a:solidFill>
              <a:latin typeface="Helvetica"/>
              <a:cs typeface="Helvetica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/>
                </a:solidFill>
                <a:effectLst/>
                <a:latin typeface="Helvetica"/>
                <a:cs typeface="Helvetica"/>
              </a:rPr>
              <a:t>Ideally we want to track both the global and subgroup metrics </a:t>
            </a:r>
            <a:r>
              <a:rPr lang="en-US" sz="2400" b="0" i="0" u="none" strike="noStrike">
                <a:solidFill>
                  <a:schemeClr val="bg1"/>
                </a:solidFill>
                <a:effectLst/>
                <a:latin typeface="Aptos"/>
              </a:rPr>
              <a:t>throughout development</a:t>
            </a:r>
          </a:p>
        </p:txBody>
      </p:sp>
    </p:spTree>
    <p:extLst>
      <p:ext uri="{BB962C8B-B14F-4D97-AF65-F5344CB8AC3E}">
        <p14:creationId xmlns:p14="http://schemas.microsoft.com/office/powerpoint/2010/main" val="3746120300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4149F1-EE56-1E6C-0953-79692377F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4A6C1F2-9346-0736-EF4F-D287761F2093}"/>
              </a:ext>
            </a:extLst>
          </p:cNvPr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9F961D3-71FD-CB47-AAFA-574C0F5C455F}"/>
              </a:ext>
            </a:extLst>
          </p:cNvPr>
          <p:cNvSpPr/>
          <p:nvPr/>
        </p:nvSpPr>
        <p:spPr>
          <a:xfrm>
            <a:off x="14769147" y="639068"/>
            <a:ext cx="2202971" cy="1093475"/>
          </a:xfrm>
          <a:custGeom>
            <a:avLst/>
            <a:gdLst/>
            <a:ahLst/>
            <a:cxnLst/>
            <a:rect l="l" t="t" r="r" b="b"/>
            <a:pathLst>
              <a:path w="2202971" h="1093475">
                <a:moveTo>
                  <a:pt x="0" y="0"/>
                </a:moveTo>
                <a:lnTo>
                  <a:pt x="2202971" y="0"/>
                </a:lnTo>
                <a:lnTo>
                  <a:pt x="2202971" y="1093475"/>
                </a:lnTo>
                <a:lnTo>
                  <a:pt x="0" y="10934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E7B4440A-9156-0132-11A9-27575D6A2F51}"/>
              </a:ext>
            </a:extLst>
          </p:cNvPr>
          <p:cNvSpPr txBox="1"/>
          <p:nvPr/>
        </p:nvSpPr>
        <p:spPr>
          <a:xfrm>
            <a:off x="512362" y="452949"/>
            <a:ext cx="12189098" cy="109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5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04 – Conclusion</a:t>
            </a:r>
            <a:endParaRPr lang="en-US" sz="7498">
              <a:solidFill>
                <a:srgbClr val="FFFFFF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FFDE2BD2-16A3-4FA0-B248-77600AEDD658}"/>
              </a:ext>
            </a:extLst>
          </p:cNvPr>
          <p:cNvSpPr txBox="1"/>
          <p:nvPr/>
        </p:nvSpPr>
        <p:spPr>
          <a:xfrm>
            <a:off x="632113" y="2824790"/>
            <a:ext cx="11497778" cy="78600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43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</a:rPr>
              <a:t>Our model was pretty simple overall</a:t>
            </a:r>
          </a:p>
          <a:p>
            <a:pPr marL="457200" indent="-457200">
              <a:lnSpc>
                <a:spcPts val="4439"/>
              </a:lnSpc>
              <a:buFont typeface="Arial"/>
              <a:buChar char="•"/>
            </a:pPr>
            <a:endParaRPr lang="en-US" sz="2400">
              <a:solidFill>
                <a:srgbClr val="FFFFFF"/>
              </a:solidFill>
              <a:latin typeface="Helvetica World"/>
              <a:ea typeface="Helvetica World"/>
              <a:cs typeface="Helvetica World"/>
            </a:endParaRPr>
          </a:p>
          <a:p>
            <a:pPr marL="457200" indent="-457200">
              <a:lnSpc>
                <a:spcPts val="443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</a:rPr>
              <a:t>Happy to have seen some decent results with the data we used</a:t>
            </a:r>
          </a:p>
          <a:p>
            <a:pPr marL="457200" indent="-457200">
              <a:lnSpc>
                <a:spcPts val="4439"/>
              </a:lnSpc>
              <a:buFont typeface="Arial"/>
              <a:buChar char="•"/>
            </a:pPr>
            <a:endParaRPr lang="en-US" sz="2400">
              <a:solidFill>
                <a:srgbClr val="FFFFFF"/>
              </a:solidFill>
              <a:latin typeface="Helvetica World"/>
              <a:ea typeface="Helvetica World"/>
              <a:cs typeface="Helvetica World"/>
            </a:endParaRPr>
          </a:p>
          <a:p>
            <a:pPr marL="457200" indent="-457200">
              <a:lnSpc>
                <a:spcPts val="443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</a:rPr>
              <a:t>We were able to learn a lot about machine learning, internet ethics, and the engineering process</a:t>
            </a:r>
          </a:p>
          <a:p>
            <a:pPr marL="457200" indent="-457200">
              <a:lnSpc>
                <a:spcPts val="4439"/>
              </a:lnSpc>
              <a:buFont typeface="Arial"/>
              <a:buChar char="•"/>
            </a:pPr>
            <a:endParaRPr lang="en-US" sz="2400">
              <a:solidFill>
                <a:srgbClr val="FFFFFF"/>
              </a:solidFill>
              <a:latin typeface="Helvetica World"/>
              <a:ea typeface="Helvetica World"/>
              <a:cs typeface="Helvetica World"/>
            </a:endParaRPr>
          </a:p>
          <a:p>
            <a:pPr marL="457200" indent="-457200">
              <a:lnSpc>
                <a:spcPts val="443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</a:rPr>
              <a:t>The project demonstrates that the simple TF-IDF + Multinomial Naïve Bayes pipeline can identify some of the toxic content. However, raw accuracy fails to tell the whole picture</a:t>
            </a:r>
          </a:p>
          <a:p>
            <a:pPr marL="457200" indent="-457200">
              <a:lnSpc>
                <a:spcPts val="4439"/>
              </a:lnSpc>
              <a:buFont typeface="Arial"/>
              <a:buChar char="•"/>
            </a:pPr>
            <a:endParaRPr lang="en-US" sz="2400">
              <a:solidFill>
                <a:srgbClr val="FFFFFF"/>
              </a:solidFill>
              <a:latin typeface="Helvetica World"/>
              <a:ea typeface="Helvetica World"/>
              <a:cs typeface="Helvetica World"/>
            </a:endParaRPr>
          </a:p>
          <a:p>
            <a:pPr marL="457200" indent="-457200">
              <a:lnSpc>
                <a:spcPts val="443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</a:rPr>
              <a:t>Platforms should prioritize inclusivity over accuracy when it comes to text classification </a:t>
            </a:r>
            <a:endParaRPr lang="en-US" sz="24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ts val="4439"/>
              </a:lnSpc>
            </a:pPr>
            <a:endParaRPr lang="en-US" sz="3150">
              <a:solidFill>
                <a:srgbClr val="FFFFFF"/>
              </a:solidFill>
              <a:latin typeface="Helvetica World"/>
              <a:ea typeface="Helvetica World"/>
              <a:cs typeface="Helvetica Wor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35124718-B47D-053E-F543-43BD7337B74E}"/>
              </a:ext>
            </a:extLst>
          </p:cNvPr>
          <p:cNvGrpSpPr/>
          <p:nvPr/>
        </p:nvGrpSpPr>
        <p:grpSpPr>
          <a:xfrm>
            <a:off x="12358255" y="2376278"/>
            <a:ext cx="5579918" cy="4229100"/>
            <a:chOff x="0" y="0"/>
            <a:chExt cx="1469608" cy="1113837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93C0942-65A9-772E-C804-8C504272C1B1}"/>
                </a:ext>
              </a:extLst>
            </p:cNvPr>
            <p:cNvSpPr/>
            <p:nvPr/>
          </p:nvSpPr>
          <p:spPr>
            <a:xfrm>
              <a:off x="0" y="0"/>
              <a:ext cx="1469608" cy="1113837"/>
            </a:xfrm>
            <a:custGeom>
              <a:avLst/>
              <a:gdLst/>
              <a:ahLst/>
              <a:cxnLst/>
              <a:rect l="l" t="t" r="r" b="b"/>
              <a:pathLst>
                <a:path w="1469608" h="1113837">
                  <a:moveTo>
                    <a:pt x="70761" y="0"/>
                  </a:moveTo>
                  <a:lnTo>
                    <a:pt x="1398848" y="0"/>
                  </a:lnTo>
                  <a:cubicBezTo>
                    <a:pt x="1417614" y="0"/>
                    <a:pt x="1435613" y="7455"/>
                    <a:pt x="1448883" y="20725"/>
                  </a:cubicBezTo>
                  <a:cubicBezTo>
                    <a:pt x="1462153" y="33995"/>
                    <a:pt x="1469608" y="51994"/>
                    <a:pt x="1469608" y="70761"/>
                  </a:cubicBezTo>
                  <a:lnTo>
                    <a:pt x="1469608" y="1043077"/>
                  </a:lnTo>
                  <a:cubicBezTo>
                    <a:pt x="1469608" y="1082157"/>
                    <a:pt x="1437928" y="1113837"/>
                    <a:pt x="1398848" y="1113837"/>
                  </a:cubicBezTo>
                  <a:lnTo>
                    <a:pt x="70761" y="1113837"/>
                  </a:lnTo>
                  <a:cubicBezTo>
                    <a:pt x="51994" y="1113837"/>
                    <a:pt x="33995" y="1106382"/>
                    <a:pt x="20725" y="1093112"/>
                  </a:cubicBezTo>
                  <a:cubicBezTo>
                    <a:pt x="7455" y="1079842"/>
                    <a:pt x="0" y="1061843"/>
                    <a:pt x="0" y="1043077"/>
                  </a:cubicBezTo>
                  <a:lnTo>
                    <a:pt x="0" y="70761"/>
                  </a:lnTo>
                  <a:cubicBezTo>
                    <a:pt x="0" y="31681"/>
                    <a:pt x="31681" y="0"/>
                    <a:pt x="707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6FFE1307-7DA9-CE65-08CC-D35F28B6C893}"/>
                </a:ext>
              </a:extLst>
            </p:cNvPr>
            <p:cNvSpPr txBox="1"/>
            <p:nvPr/>
          </p:nvSpPr>
          <p:spPr>
            <a:xfrm>
              <a:off x="0" y="-38100"/>
              <a:ext cx="1469608" cy="1151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AutoShape 12">
            <a:extLst>
              <a:ext uri="{FF2B5EF4-FFF2-40B4-BE49-F238E27FC236}">
                <a16:creationId xmlns:a16="http://schemas.microsoft.com/office/drawing/2014/main" id="{561BC75B-AB3E-031B-27E6-F5ACBFAD7EB7}"/>
              </a:ext>
            </a:extLst>
          </p:cNvPr>
          <p:cNvSpPr/>
          <p:nvPr/>
        </p:nvSpPr>
        <p:spPr>
          <a:xfrm>
            <a:off x="12698372" y="5475561"/>
            <a:ext cx="4957515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0C1535C3-2637-486C-4E18-BB5E66FEA9D1}"/>
              </a:ext>
            </a:extLst>
          </p:cNvPr>
          <p:cNvSpPr/>
          <p:nvPr/>
        </p:nvSpPr>
        <p:spPr>
          <a:xfrm rot="-5400000">
            <a:off x="16997717" y="5742664"/>
            <a:ext cx="442805" cy="494001"/>
          </a:xfrm>
          <a:custGeom>
            <a:avLst/>
            <a:gdLst/>
            <a:ahLst/>
            <a:cxnLst/>
            <a:rect l="l" t="t" r="r" b="b"/>
            <a:pathLst>
              <a:path w="442805" h="494001">
                <a:moveTo>
                  <a:pt x="0" y="0"/>
                </a:moveTo>
                <a:lnTo>
                  <a:pt x="442805" y="0"/>
                </a:lnTo>
                <a:lnTo>
                  <a:pt x="442805" y="494001"/>
                </a:lnTo>
                <a:lnTo>
                  <a:pt x="0" y="4940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A1179D0E-BA9E-C3F4-854B-FA46DC79F43D}"/>
              </a:ext>
            </a:extLst>
          </p:cNvPr>
          <p:cNvSpPr txBox="1"/>
          <p:nvPr/>
        </p:nvSpPr>
        <p:spPr>
          <a:xfrm>
            <a:off x="12830307" y="5716515"/>
            <a:ext cx="3610830" cy="52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0"/>
              </a:lnSpc>
            </a:pPr>
            <a:r>
              <a:rPr lang="en-US" sz="36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Knowledge 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2EFFCF2C-FB08-C916-8AD1-4945B60A2F24}"/>
              </a:ext>
            </a:extLst>
          </p:cNvPr>
          <p:cNvSpPr txBox="1"/>
          <p:nvPr/>
        </p:nvSpPr>
        <p:spPr>
          <a:xfrm>
            <a:off x="12794799" y="2824790"/>
            <a:ext cx="4764660" cy="2205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97"/>
              </a:lnSpc>
            </a:pPr>
            <a:r>
              <a:rPr lang="en-US" sz="3803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We gained knowledge on ethical implications of censorship on the internet  </a:t>
            </a: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0718CA36-A46C-BB1F-0AE7-5E659B495884}"/>
              </a:ext>
            </a:extLst>
          </p:cNvPr>
          <p:cNvSpPr/>
          <p:nvPr/>
        </p:nvSpPr>
        <p:spPr>
          <a:xfrm>
            <a:off x="16972118" y="7184049"/>
            <a:ext cx="677990" cy="677990"/>
          </a:xfrm>
          <a:custGeom>
            <a:avLst/>
            <a:gdLst/>
            <a:ahLst/>
            <a:cxnLst/>
            <a:rect l="l" t="t" r="r" b="b"/>
            <a:pathLst>
              <a:path w="677990" h="677990">
                <a:moveTo>
                  <a:pt x="0" y="0"/>
                </a:moveTo>
                <a:lnTo>
                  <a:pt x="677990" y="0"/>
                </a:lnTo>
                <a:lnTo>
                  <a:pt x="677990" y="677990"/>
                </a:lnTo>
                <a:lnTo>
                  <a:pt x="0" y="67799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03403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84442" y="568782"/>
            <a:ext cx="13089094" cy="1691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759"/>
              </a:lnSpc>
            </a:pPr>
            <a:r>
              <a:rPr lang="en-US" sz="13019" i="1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Thank You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00891" y="7779619"/>
            <a:ext cx="7747688" cy="2202873"/>
            <a:chOff x="0" y="0"/>
            <a:chExt cx="2040543" cy="58018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40543" cy="580180"/>
            </a:xfrm>
            <a:custGeom>
              <a:avLst/>
              <a:gdLst/>
              <a:ahLst/>
              <a:cxnLst/>
              <a:rect l="l" t="t" r="r" b="b"/>
              <a:pathLst>
                <a:path w="2040543" h="580180">
                  <a:moveTo>
                    <a:pt x="50962" y="0"/>
                  </a:moveTo>
                  <a:lnTo>
                    <a:pt x="1989581" y="0"/>
                  </a:lnTo>
                  <a:cubicBezTo>
                    <a:pt x="2017727" y="0"/>
                    <a:pt x="2040543" y="22816"/>
                    <a:pt x="2040543" y="50962"/>
                  </a:cubicBezTo>
                  <a:lnTo>
                    <a:pt x="2040543" y="529218"/>
                  </a:lnTo>
                  <a:cubicBezTo>
                    <a:pt x="2040543" y="557364"/>
                    <a:pt x="2017727" y="580180"/>
                    <a:pt x="1989581" y="580180"/>
                  </a:cubicBezTo>
                  <a:lnTo>
                    <a:pt x="50962" y="580180"/>
                  </a:lnTo>
                  <a:cubicBezTo>
                    <a:pt x="22816" y="580180"/>
                    <a:pt x="0" y="557364"/>
                    <a:pt x="0" y="529218"/>
                  </a:cubicBezTo>
                  <a:lnTo>
                    <a:pt x="0" y="50962"/>
                  </a:lnTo>
                  <a:cubicBezTo>
                    <a:pt x="0" y="22816"/>
                    <a:pt x="22816" y="0"/>
                    <a:pt x="509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040543" cy="618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8672261"/>
            <a:ext cx="2495825" cy="464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2"/>
              </a:lnSpc>
            </a:pPr>
            <a:r>
              <a:rPr lang="en-US" sz="3383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Questions?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2818393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2595271"/>
            <a:ext cx="18810699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0" y="5148262"/>
            <a:ext cx="18867636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0" y="7738771"/>
            <a:ext cx="18867636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512362" y="742519"/>
            <a:ext cx="8327144" cy="12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 i="1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01 - 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12362" y="3263970"/>
            <a:ext cx="8327144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 i="1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02 -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12362" y="5881257"/>
            <a:ext cx="1171535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 i="1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03 – Ethical Discussion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2362" y="8429486"/>
            <a:ext cx="1171535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 i="1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04 – Conclusion</a:t>
            </a:r>
          </a:p>
        </p:txBody>
      </p:sp>
      <p:sp>
        <p:nvSpPr>
          <p:cNvPr id="9" name="Freeform 9"/>
          <p:cNvSpPr/>
          <p:nvPr/>
        </p:nvSpPr>
        <p:spPr>
          <a:xfrm>
            <a:off x="15564146" y="8498982"/>
            <a:ext cx="2277848" cy="1130641"/>
          </a:xfrm>
          <a:custGeom>
            <a:avLst/>
            <a:gdLst/>
            <a:ahLst/>
            <a:cxnLst/>
            <a:rect l="l" t="t" r="r" b="b"/>
            <a:pathLst>
              <a:path w="2277848" h="1130641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5564146" y="5950753"/>
            <a:ext cx="2277848" cy="1130641"/>
          </a:xfrm>
          <a:custGeom>
            <a:avLst/>
            <a:gdLst/>
            <a:ahLst/>
            <a:cxnLst/>
            <a:rect l="l" t="t" r="r" b="b"/>
            <a:pathLst>
              <a:path w="2277848" h="1130641">
                <a:moveTo>
                  <a:pt x="0" y="0"/>
                </a:moveTo>
                <a:lnTo>
                  <a:pt x="2277848" y="0"/>
                </a:lnTo>
                <a:lnTo>
                  <a:pt x="2277848" y="1130640"/>
                </a:lnTo>
                <a:lnTo>
                  <a:pt x="0" y="11306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5564146" y="3279668"/>
            <a:ext cx="2277848" cy="1130641"/>
          </a:xfrm>
          <a:custGeom>
            <a:avLst/>
            <a:gdLst/>
            <a:ahLst/>
            <a:cxnLst/>
            <a:rect l="l" t="t" r="r" b="b"/>
            <a:pathLst>
              <a:path w="2277848" h="1130641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5564146" y="807405"/>
            <a:ext cx="2277848" cy="1130641"/>
          </a:xfrm>
          <a:custGeom>
            <a:avLst/>
            <a:gdLst/>
            <a:ahLst/>
            <a:cxnLst/>
            <a:rect l="l" t="t" r="r" b="b"/>
            <a:pathLst>
              <a:path w="2277848" h="1130641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5800" y="6743700"/>
            <a:ext cx="13919918" cy="3249826"/>
            <a:chOff x="-9248" y="-38100"/>
            <a:chExt cx="3125291" cy="676663"/>
          </a:xfrm>
        </p:grpSpPr>
        <p:sp>
          <p:nvSpPr>
            <p:cNvPr id="3" name="Freeform 3"/>
            <p:cNvSpPr/>
            <p:nvPr/>
          </p:nvSpPr>
          <p:spPr>
            <a:xfrm>
              <a:off x="-9248" y="-7377"/>
              <a:ext cx="2837791" cy="526060"/>
            </a:xfrm>
            <a:custGeom>
              <a:avLst/>
              <a:gdLst/>
              <a:ahLst/>
              <a:cxnLst/>
              <a:rect l="l" t="t" r="r" b="b"/>
              <a:pathLst>
                <a:path w="3116043" h="638563">
                  <a:moveTo>
                    <a:pt x="33373" y="0"/>
                  </a:moveTo>
                  <a:lnTo>
                    <a:pt x="3082670" y="0"/>
                  </a:lnTo>
                  <a:cubicBezTo>
                    <a:pt x="3101102" y="0"/>
                    <a:pt x="3116043" y="14941"/>
                    <a:pt x="3116043" y="33373"/>
                  </a:cubicBezTo>
                  <a:lnTo>
                    <a:pt x="3116043" y="605191"/>
                  </a:lnTo>
                  <a:cubicBezTo>
                    <a:pt x="3116043" y="623622"/>
                    <a:pt x="3101102" y="638563"/>
                    <a:pt x="3082670" y="638563"/>
                  </a:cubicBezTo>
                  <a:lnTo>
                    <a:pt x="33373" y="638563"/>
                  </a:lnTo>
                  <a:cubicBezTo>
                    <a:pt x="14941" y="638563"/>
                    <a:pt x="0" y="623622"/>
                    <a:pt x="0" y="605191"/>
                  </a:cubicBezTo>
                  <a:lnTo>
                    <a:pt x="0" y="33373"/>
                  </a:lnTo>
                  <a:cubicBezTo>
                    <a:pt x="0" y="14941"/>
                    <a:pt x="14941" y="0"/>
                    <a:pt x="33373" y="0"/>
                  </a:cubicBezTo>
                  <a:close/>
                </a:path>
              </a:pathLst>
            </a:custGeom>
            <a:solidFill>
              <a:srgbClr val="0097B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116043" cy="6766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07765" y="2289849"/>
            <a:ext cx="11765235" cy="40609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  <a:ea typeface="Helvetica World"/>
                <a:cs typeface="Helvetica World"/>
                <a:sym typeface="Helvetica World"/>
              </a:rPr>
              <a:t>Content Moderation</a:t>
            </a:r>
            <a:endParaRPr lang="en-US" sz="3200">
              <a:solidFill>
                <a:schemeClr val="bg1"/>
              </a:solidFill>
              <a:latin typeface="Helvetica" pitchFamily="2" charset="0"/>
              <a:ea typeface="Helvetica World"/>
              <a:cs typeface="Helvetica World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  <a:ea typeface="Helvetica World"/>
                <a:cs typeface="Helvetica World"/>
                <a:sym typeface="Helvetica World"/>
              </a:rPr>
              <a:t>Ongoing challenge for social media platforms</a:t>
            </a:r>
            <a:endParaRPr lang="en-US" sz="3200">
              <a:solidFill>
                <a:schemeClr val="bg1"/>
              </a:solidFill>
              <a:latin typeface="Helvetica" pitchFamily="2" charset="0"/>
              <a:ea typeface="Helvetica World"/>
              <a:cs typeface="Helvetica World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  <a:ea typeface="Helvetica World"/>
                <a:cs typeface="Helvetica World"/>
                <a:sym typeface="Helvetica World"/>
              </a:rPr>
              <a:t>New and developing vocabulary/slang</a:t>
            </a:r>
            <a:endParaRPr lang="en-US" sz="3200">
              <a:solidFill>
                <a:schemeClr val="bg1"/>
              </a:solidFill>
              <a:latin typeface="Helvetica" pitchFamily="2" charset="0"/>
              <a:ea typeface="Helvetica World"/>
              <a:cs typeface="Helvetica World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  <a:ea typeface="Helvetica World"/>
                <a:cs typeface="Helvetica World"/>
                <a:sym typeface="Helvetica World"/>
              </a:rPr>
              <a:t>Dataset – Jigsaw's Toxic Comment Classification Challenge</a:t>
            </a:r>
            <a:endParaRPr lang="en-US" sz="3200">
              <a:solidFill>
                <a:schemeClr val="bg1"/>
              </a:solidFill>
              <a:latin typeface="Helvetica" pitchFamily="2" charset="0"/>
              <a:ea typeface="Helvetica World"/>
              <a:cs typeface="Helvetica World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  <a:ea typeface="Helvetica World"/>
                <a:cs typeface="Helvetica World"/>
                <a:sym typeface="Helvetica World"/>
              </a:rPr>
              <a:t>Old competition dataset from Kaggle</a:t>
            </a:r>
            <a:endParaRPr lang="en-US" sz="3200">
              <a:solidFill>
                <a:schemeClr val="bg1"/>
              </a:solidFill>
              <a:latin typeface="Helvetica" pitchFamily="2" charset="0"/>
              <a:ea typeface="Helvetica World"/>
              <a:cs typeface="Helvetica World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  <a:ea typeface="Helvetica World"/>
                <a:cs typeface="Helvetica World"/>
                <a:sym typeface="Helvetica World"/>
              </a:rPr>
              <a:t>Wikipedia comments labelled by human raters</a:t>
            </a:r>
            <a:endParaRPr lang="en-US" sz="3200">
              <a:solidFill>
                <a:schemeClr val="bg1"/>
              </a:solidFill>
              <a:latin typeface="Helvetica" pitchFamily="2" charset="0"/>
              <a:ea typeface="Helvetica World"/>
              <a:cs typeface="Helvetica World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  <a:ea typeface="Helvetica World"/>
                <a:cs typeface="Helvetica World"/>
                <a:sym typeface="Helvetica World"/>
              </a:rPr>
              <a:t>6 labels: toxic, severe toxic, obscene, threat, insult, identity hate</a:t>
            </a:r>
            <a:endParaRPr lang="en-US" sz="3200">
              <a:solidFill>
                <a:schemeClr val="bg1"/>
              </a:solidFill>
              <a:latin typeface="Helvetica" pitchFamily="2" charset="0"/>
              <a:ea typeface="Calibri"/>
              <a:cs typeface="Calibri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512362" y="452949"/>
            <a:ext cx="8327144" cy="12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 i="1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01 - Introduction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66800" y="7128414"/>
            <a:ext cx="11049000" cy="16366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39"/>
              </a:lnSpc>
            </a:pPr>
            <a:r>
              <a:rPr lang="en-US" sz="2400">
                <a:latin typeface="Helvetica World"/>
                <a:ea typeface="Helvetica World"/>
                <a:cs typeface="Helvetica World"/>
                <a:sym typeface="Helvetica World"/>
              </a:rPr>
              <a:t>This Kaggle competition already had a ready-to-go training dataset and a test dataset with six different potential labels for a comment. These labels are toxic, severe toxic, obscene, threat, insult, and identity hate</a:t>
            </a:r>
          </a:p>
        </p:txBody>
      </p:sp>
      <p:sp>
        <p:nvSpPr>
          <p:cNvPr id="16" name="Freeform 16"/>
          <p:cNvSpPr/>
          <p:nvPr/>
        </p:nvSpPr>
        <p:spPr>
          <a:xfrm>
            <a:off x="12124765" y="7128414"/>
            <a:ext cx="996521" cy="983902"/>
          </a:xfrm>
          <a:custGeom>
            <a:avLst/>
            <a:gdLst/>
            <a:ahLst/>
            <a:cxnLst/>
            <a:rect l="l" t="t" r="r" b="b"/>
            <a:pathLst>
              <a:path w="861979" h="861979">
                <a:moveTo>
                  <a:pt x="0" y="0"/>
                </a:moveTo>
                <a:lnTo>
                  <a:pt x="861979" y="0"/>
                </a:lnTo>
                <a:lnTo>
                  <a:pt x="861979" y="861979"/>
                </a:lnTo>
                <a:lnTo>
                  <a:pt x="0" y="8619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9" name="Group 5">
            <a:extLst>
              <a:ext uri="{FF2B5EF4-FFF2-40B4-BE49-F238E27FC236}">
                <a16:creationId xmlns:a16="http://schemas.microsoft.com/office/drawing/2014/main" id="{6B0D1135-F8A0-8B18-0D02-D011B3B01AD6}"/>
              </a:ext>
            </a:extLst>
          </p:cNvPr>
          <p:cNvGrpSpPr/>
          <p:nvPr/>
        </p:nvGrpSpPr>
        <p:grpSpPr>
          <a:xfrm>
            <a:off x="533102" y="2141066"/>
            <a:ext cx="17221796" cy="7502236"/>
            <a:chOff x="0" y="0"/>
            <a:chExt cx="1469608" cy="1975898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E618A7-D86C-29E8-B908-9CEC39DB2CF9}"/>
                </a:ext>
              </a:extLst>
            </p:cNvPr>
            <p:cNvSpPr/>
            <p:nvPr/>
          </p:nvSpPr>
          <p:spPr>
            <a:xfrm>
              <a:off x="0" y="0"/>
              <a:ext cx="1469608" cy="1975898"/>
            </a:xfrm>
            <a:custGeom>
              <a:avLst/>
              <a:gdLst/>
              <a:ahLst/>
              <a:cxnLst/>
              <a:rect l="l" t="t" r="r" b="b"/>
              <a:pathLst>
                <a:path w="1469608" h="1975898">
                  <a:moveTo>
                    <a:pt x="70761" y="0"/>
                  </a:moveTo>
                  <a:lnTo>
                    <a:pt x="1398848" y="0"/>
                  </a:lnTo>
                  <a:cubicBezTo>
                    <a:pt x="1417614" y="0"/>
                    <a:pt x="1435613" y="7455"/>
                    <a:pt x="1448883" y="20725"/>
                  </a:cubicBezTo>
                  <a:cubicBezTo>
                    <a:pt x="1462153" y="33995"/>
                    <a:pt x="1469608" y="51994"/>
                    <a:pt x="1469608" y="70761"/>
                  </a:cubicBezTo>
                  <a:lnTo>
                    <a:pt x="1469608" y="1905137"/>
                  </a:lnTo>
                  <a:cubicBezTo>
                    <a:pt x="1469608" y="1944217"/>
                    <a:pt x="1437928" y="1975898"/>
                    <a:pt x="1398848" y="1975898"/>
                  </a:cubicBezTo>
                  <a:lnTo>
                    <a:pt x="70761" y="1975898"/>
                  </a:lnTo>
                  <a:cubicBezTo>
                    <a:pt x="51994" y="1975898"/>
                    <a:pt x="33995" y="1968442"/>
                    <a:pt x="20725" y="1955172"/>
                  </a:cubicBezTo>
                  <a:cubicBezTo>
                    <a:pt x="7455" y="1941902"/>
                    <a:pt x="0" y="1923904"/>
                    <a:pt x="0" y="1905137"/>
                  </a:cubicBezTo>
                  <a:lnTo>
                    <a:pt x="0" y="70761"/>
                  </a:lnTo>
                  <a:cubicBezTo>
                    <a:pt x="0" y="31681"/>
                    <a:pt x="31681" y="0"/>
                    <a:pt x="707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7">
              <a:extLst>
                <a:ext uri="{FF2B5EF4-FFF2-40B4-BE49-F238E27FC236}">
                  <a16:creationId xmlns:a16="http://schemas.microsoft.com/office/drawing/2014/main" id="{51A7146B-9480-E3B9-BB73-42549E024335}"/>
                </a:ext>
              </a:extLst>
            </p:cNvPr>
            <p:cNvSpPr txBox="1"/>
            <p:nvPr/>
          </p:nvSpPr>
          <p:spPr>
            <a:xfrm>
              <a:off x="0" y="-38100"/>
              <a:ext cx="1469608" cy="201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30447D-03D1-DBC3-BAE0-7716023D4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>
            <a:extLst>
              <a:ext uri="{FF2B5EF4-FFF2-40B4-BE49-F238E27FC236}">
                <a16:creationId xmlns:a16="http://schemas.microsoft.com/office/drawing/2014/main" id="{4AB15D07-5CBD-641C-4B8E-AA03C0AD4929}"/>
              </a:ext>
            </a:extLst>
          </p:cNvPr>
          <p:cNvGrpSpPr/>
          <p:nvPr/>
        </p:nvGrpSpPr>
        <p:grpSpPr>
          <a:xfrm>
            <a:off x="695459" y="2516479"/>
            <a:ext cx="17221796" cy="7502236"/>
            <a:chOff x="0" y="0"/>
            <a:chExt cx="1469608" cy="197589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3B3896E-8611-ACCF-4164-A31CC62011C4}"/>
                </a:ext>
              </a:extLst>
            </p:cNvPr>
            <p:cNvSpPr/>
            <p:nvPr/>
          </p:nvSpPr>
          <p:spPr>
            <a:xfrm>
              <a:off x="0" y="0"/>
              <a:ext cx="1469608" cy="1975898"/>
            </a:xfrm>
            <a:custGeom>
              <a:avLst/>
              <a:gdLst/>
              <a:ahLst/>
              <a:cxnLst/>
              <a:rect l="l" t="t" r="r" b="b"/>
              <a:pathLst>
                <a:path w="1469608" h="1975898">
                  <a:moveTo>
                    <a:pt x="70761" y="0"/>
                  </a:moveTo>
                  <a:lnTo>
                    <a:pt x="1398848" y="0"/>
                  </a:lnTo>
                  <a:cubicBezTo>
                    <a:pt x="1417614" y="0"/>
                    <a:pt x="1435613" y="7455"/>
                    <a:pt x="1448883" y="20725"/>
                  </a:cubicBezTo>
                  <a:cubicBezTo>
                    <a:pt x="1462153" y="33995"/>
                    <a:pt x="1469608" y="51994"/>
                    <a:pt x="1469608" y="70761"/>
                  </a:cubicBezTo>
                  <a:lnTo>
                    <a:pt x="1469608" y="1905137"/>
                  </a:lnTo>
                  <a:cubicBezTo>
                    <a:pt x="1469608" y="1944217"/>
                    <a:pt x="1437928" y="1975898"/>
                    <a:pt x="1398848" y="1975898"/>
                  </a:cubicBezTo>
                  <a:lnTo>
                    <a:pt x="70761" y="1975898"/>
                  </a:lnTo>
                  <a:cubicBezTo>
                    <a:pt x="51994" y="1975898"/>
                    <a:pt x="33995" y="1968442"/>
                    <a:pt x="20725" y="1955172"/>
                  </a:cubicBezTo>
                  <a:cubicBezTo>
                    <a:pt x="7455" y="1941902"/>
                    <a:pt x="0" y="1923904"/>
                    <a:pt x="0" y="1905137"/>
                  </a:cubicBezTo>
                  <a:lnTo>
                    <a:pt x="0" y="70761"/>
                  </a:lnTo>
                  <a:cubicBezTo>
                    <a:pt x="0" y="31681"/>
                    <a:pt x="31681" y="0"/>
                    <a:pt x="707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CCD292B-0E3B-1BF5-FF19-AE534F3AEFF9}"/>
                </a:ext>
              </a:extLst>
            </p:cNvPr>
            <p:cNvSpPr txBox="1"/>
            <p:nvPr/>
          </p:nvSpPr>
          <p:spPr>
            <a:xfrm>
              <a:off x="0" y="-38100"/>
              <a:ext cx="1469608" cy="201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72C8F0DA-E137-590A-E6E7-206C52A45A9F}"/>
              </a:ext>
            </a:extLst>
          </p:cNvPr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AutoShape 10">
            <a:extLst>
              <a:ext uri="{FF2B5EF4-FFF2-40B4-BE49-F238E27FC236}">
                <a16:creationId xmlns:a16="http://schemas.microsoft.com/office/drawing/2014/main" id="{9BF954BE-2A47-4B0B-21C1-59C746825D31}"/>
              </a:ext>
            </a:extLst>
          </p:cNvPr>
          <p:cNvSpPr/>
          <p:nvPr/>
        </p:nvSpPr>
        <p:spPr>
          <a:xfrm flipV="1">
            <a:off x="2057400" y="3771900"/>
            <a:ext cx="4957515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C06345DD-4C19-BC91-CC9F-5CC93D76060D}"/>
              </a:ext>
            </a:extLst>
          </p:cNvPr>
          <p:cNvSpPr/>
          <p:nvPr/>
        </p:nvSpPr>
        <p:spPr>
          <a:xfrm rot="5400000">
            <a:off x="17124139" y="3024016"/>
            <a:ext cx="442805" cy="494001"/>
          </a:xfrm>
          <a:custGeom>
            <a:avLst/>
            <a:gdLst/>
            <a:ahLst/>
            <a:cxnLst/>
            <a:rect l="l" t="t" r="r" b="b"/>
            <a:pathLst>
              <a:path w="442805" h="494001">
                <a:moveTo>
                  <a:pt x="0" y="0"/>
                </a:moveTo>
                <a:lnTo>
                  <a:pt x="442805" y="0"/>
                </a:lnTo>
                <a:lnTo>
                  <a:pt x="442805" y="494002"/>
                </a:lnTo>
                <a:lnTo>
                  <a:pt x="0" y="4940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57ECDDB1-7A27-08E1-E876-EFF7FD2465B6}"/>
              </a:ext>
            </a:extLst>
          </p:cNvPr>
          <p:cNvSpPr txBox="1"/>
          <p:nvPr/>
        </p:nvSpPr>
        <p:spPr>
          <a:xfrm>
            <a:off x="512362" y="452949"/>
            <a:ext cx="17422848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548"/>
              </a:lnSpc>
            </a:pPr>
            <a:r>
              <a:rPr lang="en-US" sz="7450" i="1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01 – Introduction: Methodology</a:t>
            </a:r>
            <a:endParaRPr lang="en-US"/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5BC597D4-AAA0-7530-7D6F-863B9F203E94}"/>
              </a:ext>
            </a:extLst>
          </p:cNvPr>
          <p:cNvSpPr txBox="1"/>
          <p:nvPr/>
        </p:nvSpPr>
        <p:spPr>
          <a:xfrm>
            <a:off x="2133600" y="3009900"/>
            <a:ext cx="3610830" cy="52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0"/>
              </a:lnSpc>
            </a:pPr>
            <a:r>
              <a:rPr lang="en-US" sz="362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Methodology</a:t>
            </a: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6DA51748-82BD-57BE-97D5-E1831BCA20C0}"/>
              </a:ext>
            </a:extLst>
          </p:cNvPr>
          <p:cNvSpPr/>
          <p:nvPr/>
        </p:nvSpPr>
        <p:spPr>
          <a:xfrm>
            <a:off x="9183802" y="7893398"/>
            <a:ext cx="996521" cy="983902"/>
          </a:xfrm>
          <a:custGeom>
            <a:avLst/>
            <a:gdLst/>
            <a:ahLst/>
            <a:cxnLst/>
            <a:rect l="l" t="t" r="r" b="b"/>
            <a:pathLst>
              <a:path w="861979" h="861979">
                <a:moveTo>
                  <a:pt x="0" y="0"/>
                </a:moveTo>
                <a:lnTo>
                  <a:pt x="861979" y="0"/>
                </a:lnTo>
                <a:lnTo>
                  <a:pt x="861979" y="861979"/>
                </a:lnTo>
                <a:lnTo>
                  <a:pt x="0" y="8619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B43C64-F896-FDF1-7300-70EE1463F74C}"/>
              </a:ext>
            </a:extLst>
          </p:cNvPr>
          <p:cNvSpPr txBox="1"/>
          <p:nvPr/>
        </p:nvSpPr>
        <p:spPr>
          <a:xfrm>
            <a:off x="1973620" y="4314497"/>
            <a:ext cx="1641340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Text Processing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Remove unlabeled test comments​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Remove special characters, convert to lowercase​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Remove stopwords in TfidVectorizer​</a:t>
            </a:r>
          </a:p>
          <a:p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Vectorization – sklearn's TfidVectorizer​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Importance of rare words​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Better for text classification than CountVectorizer​</a:t>
            </a:r>
          </a:p>
          <a:p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Multinomial Naïve Bayes​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Best for discrete/counting data – Bag-Of-Words​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solidFill>
                  <a:schemeClr val="bg1"/>
                </a:solidFill>
                <a:latin typeface="Helvetica" pitchFamily="2" charset="0"/>
              </a:rPr>
              <a:t>Text classification​</a:t>
            </a:r>
          </a:p>
        </p:txBody>
      </p:sp>
    </p:spTree>
    <p:extLst>
      <p:ext uri="{BB962C8B-B14F-4D97-AF65-F5344CB8AC3E}">
        <p14:creationId xmlns:p14="http://schemas.microsoft.com/office/powerpoint/2010/main" val="4097899570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2362" y="452949"/>
            <a:ext cx="16327838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 i="1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02 – Analysis: EDA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304800" y="2303558"/>
            <a:ext cx="10268849" cy="7792942"/>
            <a:chOff x="0" y="0"/>
            <a:chExt cx="1469608" cy="19758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69608" cy="1975898"/>
            </a:xfrm>
            <a:custGeom>
              <a:avLst/>
              <a:gdLst/>
              <a:ahLst/>
              <a:cxnLst/>
              <a:rect l="l" t="t" r="r" b="b"/>
              <a:pathLst>
                <a:path w="1469608" h="1975898">
                  <a:moveTo>
                    <a:pt x="70761" y="0"/>
                  </a:moveTo>
                  <a:lnTo>
                    <a:pt x="1398848" y="0"/>
                  </a:lnTo>
                  <a:cubicBezTo>
                    <a:pt x="1417614" y="0"/>
                    <a:pt x="1435613" y="7455"/>
                    <a:pt x="1448883" y="20725"/>
                  </a:cubicBezTo>
                  <a:cubicBezTo>
                    <a:pt x="1462153" y="33995"/>
                    <a:pt x="1469608" y="51994"/>
                    <a:pt x="1469608" y="70761"/>
                  </a:cubicBezTo>
                  <a:lnTo>
                    <a:pt x="1469608" y="1905137"/>
                  </a:lnTo>
                  <a:cubicBezTo>
                    <a:pt x="1469608" y="1944217"/>
                    <a:pt x="1437928" y="1975898"/>
                    <a:pt x="1398848" y="1975898"/>
                  </a:cubicBezTo>
                  <a:lnTo>
                    <a:pt x="70761" y="1975898"/>
                  </a:lnTo>
                  <a:cubicBezTo>
                    <a:pt x="51994" y="1975898"/>
                    <a:pt x="33995" y="1968442"/>
                    <a:pt x="20725" y="1955172"/>
                  </a:cubicBezTo>
                  <a:cubicBezTo>
                    <a:pt x="7455" y="1941902"/>
                    <a:pt x="0" y="1923904"/>
                    <a:pt x="0" y="1905137"/>
                  </a:cubicBezTo>
                  <a:lnTo>
                    <a:pt x="0" y="70761"/>
                  </a:lnTo>
                  <a:cubicBezTo>
                    <a:pt x="0" y="31681"/>
                    <a:pt x="31681" y="0"/>
                    <a:pt x="707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469608" cy="201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AutoShape 10"/>
          <p:cNvSpPr/>
          <p:nvPr/>
        </p:nvSpPr>
        <p:spPr>
          <a:xfrm>
            <a:off x="200891" y="2066670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733187" y="2976630"/>
            <a:ext cx="7068976" cy="671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252"/>
              </a:lnSpc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Train Shape:    (159571,8)</a:t>
            </a:r>
          </a:p>
          <a:p>
            <a:pPr>
              <a:lnSpc>
                <a:spcPts val="5252"/>
              </a:lnSpc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Test Shape</a:t>
            </a: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Wingdings" pitchFamily="2" charset="2"/>
              </a:rPr>
              <a:t>:     (63978,8)</a:t>
            </a:r>
            <a:endParaRPr lang="en-US" sz="24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342900" indent="-342900" algn="l">
              <a:lnSpc>
                <a:spcPts val="5252"/>
              </a:lnSpc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Baseline Accuracies:</a:t>
            </a:r>
            <a:endParaRPr lang="en-US" sz="24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800100" lvl="1" indent="-342900">
              <a:lnSpc>
                <a:spcPts val="5252"/>
              </a:lnSpc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Toxic:       90.42%</a:t>
            </a:r>
            <a:endParaRPr lang="en-US" sz="24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800100" lvl="1" indent="-342900">
              <a:lnSpc>
                <a:spcPts val="5252"/>
              </a:lnSpc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Severe toxic:   99.00%</a:t>
            </a:r>
            <a:endParaRPr lang="en-US" sz="24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800100" lvl="1" indent="-342900">
              <a:lnSpc>
                <a:spcPts val="5252"/>
              </a:lnSpc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Obscene:     94.71%</a:t>
            </a:r>
            <a:endParaRPr lang="en-US" sz="24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800100" lvl="1" indent="-342900">
              <a:lnSpc>
                <a:spcPts val="5252"/>
              </a:lnSpc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Threat:      99.70%</a:t>
            </a:r>
            <a:endParaRPr lang="en-US" sz="24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800100" lvl="1" indent="-342900">
              <a:lnSpc>
                <a:spcPts val="5252"/>
              </a:lnSpc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Insult:        95.06%</a:t>
            </a:r>
            <a:endParaRPr lang="en-US" sz="24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800100" lvl="1" indent="-342900">
              <a:lnSpc>
                <a:spcPts val="5252"/>
              </a:lnSpc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Identity hate:     99.12%</a:t>
            </a:r>
            <a:endParaRPr lang="en-US" sz="24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algn="l">
              <a:lnSpc>
                <a:spcPts val="5252"/>
              </a:lnSpc>
            </a:pPr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Low percentage of positive examples</a:t>
            </a:r>
            <a:endParaRPr lang="en-US" sz="24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80FE8D9-9B69-FB15-A9B8-00414F4C96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431455"/>
              </p:ext>
            </p:extLst>
          </p:nvPr>
        </p:nvGraphicFramePr>
        <p:xfrm>
          <a:off x="11049000" y="2550668"/>
          <a:ext cx="6400800" cy="840180"/>
        </p:xfrm>
        <a:graphic>
          <a:graphicData uri="http://schemas.openxmlformats.org/drawingml/2006/table">
            <a:tbl>
              <a:tblPr/>
              <a:tblGrid>
                <a:gridCol w="1600200">
                  <a:extLst>
                    <a:ext uri="{9D8B030D-6E8A-4147-A177-3AD203B41FA5}">
                      <a16:colId xmlns:a16="http://schemas.microsoft.com/office/drawing/2014/main" val="388602405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600061547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368604412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4134352151"/>
                    </a:ext>
                  </a:extLst>
                </a:gridCol>
              </a:tblGrid>
              <a:tr h="42009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ID​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Comment​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Label 1​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Label 2 ...​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380410"/>
                  </a:ext>
                </a:extLst>
              </a:tr>
              <a:tr h="420090"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9672150"/>
                  </a:ext>
                </a:extLst>
              </a:tr>
            </a:tbl>
          </a:graphicData>
        </a:graphic>
      </p:graphicFrame>
      <p:sp>
        <p:nvSpPr>
          <p:cNvPr id="14" name="Rectangle 1">
            <a:extLst>
              <a:ext uri="{FF2B5EF4-FFF2-40B4-BE49-F238E27FC236}">
                <a16:creationId xmlns:a16="http://schemas.microsoft.com/office/drawing/2014/main" id="{ED3BAB43-CA0D-FC8D-7532-547757FBE6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97263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3" name="Picture 5" descr="A graph of toxic labels&#10;&#10;AI-generated content may be incorrect.">
            <a:extLst>
              <a:ext uri="{FF2B5EF4-FFF2-40B4-BE49-F238E27FC236}">
                <a16:creationId xmlns:a16="http://schemas.microsoft.com/office/drawing/2014/main" id="{DEF8F8C6-A111-8F10-2ED7-73942A938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560" y="3721013"/>
            <a:ext cx="7011224" cy="440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B0BA38-A535-C495-749C-3AECB1054E50}"/>
              </a:ext>
            </a:extLst>
          </p:cNvPr>
          <p:cNvSpPr txBox="1"/>
          <p:nvPr/>
        </p:nvSpPr>
        <p:spPr>
          <a:xfrm>
            <a:off x="10948298" y="8299269"/>
            <a:ext cx="274319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</a:rPr>
              <a:t>Label distribution of train dataset</a:t>
            </a:r>
            <a:endParaRPr lang="en-US"/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39505" y="2364515"/>
            <a:ext cx="9206040" cy="7617977"/>
            <a:chOff x="0" y="0"/>
            <a:chExt cx="2424636" cy="20063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24636" cy="2006381"/>
            </a:xfrm>
            <a:custGeom>
              <a:avLst/>
              <a:gdLst/>
              <a:ahLst/>
              <a:cxnLst/>
              <a:rect l="l" t="t" r="r" b="b"/>
              <a:pathLst>
                <a:path w="2424636" h="2006381">
                  <a:moveTo>
                    <a:pt x="42889" y="0"/>
                  </a:moveTo>
                  <a:lnTo>
                    <a:pt x="2381747" y="0"/>
                  </a:lnTo>
                  <a:cubicBezTo>
                    <a:pt x="2405434" y="0"/>
                    <a:pt x="2424636" y="19202"/>
                    <a:pt x="2424636" y="42889"/>
                  </a:cubicBezTo>
                  <a:lnTo>
                    <a:pt x="2424636" y="1963492"/>
                  </a:lnTo>
                  <a:cubicBezTo>
                    <a:pt x="2424636" y="1987179"/>
                    <a:pt x="2405434" y="2006381"/>
                    <a:pt x="2381747" y="2006381"/>
                  </a:cubicBezTo>
                  <a:lnTo>
                    <a:pt x="42889" y="2006381"/>
                  </a:lnTo>
                  <a:cubicBezTo>
                    <a:pt x="19202" y="2006381"/>
                    <a:pt x="0" y="1987179"/>
                    <a:pt x="0" y="1963492"/>
                  </a:cubicBezTo>
                  <a:lnTo>
                    <a:pt x="0" y="42889"/>
                  </a:lnTo>
                  <a:cubicBezTo>
                    <a:pt x="0" y="19202"/>
                    <a:pt x="19202" y="0"/>
                    <a:pt x="42889" y="0"/>
                  </a:cubicBezTo>
                  <a:close/>
                </a:path>
              </a:pathLst>
            </a:custGeom>
            <a:solidFill>
              <a:srgbClr val="0097B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24636" cy="20444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29403" y="2069240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492712" y="3638716"/>
            <a:ext cx="8075197" cy="5280405"/>
            <a:chOff x="-4240" y="-38100"/>
            <a:chExt cx="2122561" cy="2013998"/>
          </a:xfrm>
        </p:grpSpPr>
        <p:sp>
          <p:nvSpPr>
            <p:cNvPr id="7" name="Freeform 7"/>
            <p:cNvSpPr/>
            <p:nvPr/>
          </p:nvSpPr>
          <p:spPr>
            <a:xfrm>
              <a:off x="-4240" y="16960"/>
              <a:ext cx="2122561" cy="1954698"/>
            </a:xfrm>
            <a:custGeom>
              <a:avLst/>
              <a:gdLst/>
              <a:ahLst/>
              <a:cxnLst/>
              <a:rect l="l" t="t" r="r" b="b"/>
              <a:pathLst>
                <a:path w="1469608" h="1975898">
                  <a:moveTo>
                    <a:pt x="70761" y="0"/>
                  </a:moveTo>
                  <a:lnTo>
                    <a:pt x="1398848" y="0"/>
                  </a:lnTo>
                  <a:cubicBezTo>
                    <a:pt x="1417614" y="0"/>
                    <a:pt x="1435613" y="7455"/>
                    <a:pt x="1448883" y="20725"/>
                  </a:cubicBezTo>
                  <a:cubicBezTo>
                    <a:pt x="1462153" y="33995"/>
                    <a:pt x="1469608" y="51994"/>
                    <a:pt x="1469608" y="70761"/>
                  </a:cubicBezTo>
                  <a:lnTo>
                    <a:pt x="1469608" y="1905137"/>
                  </a:lnTo>
                  <a:cubicBezTo>
                    <a:pt x="1469608" y="1944217"/>
                    <a:pt x="1437928" y="1975898"/>
                    <a:pt x="1398848" y="1975898"/>
                  </a:cubicBezTo>
                  <a:lnTo>
                    <a:pt x="70761" y="1975898"/>
                  </a:lnTo>
                  <a:cubicBezTo>
                    <a:pt x="51994" y="1975898"/>
                    <a:pt x="33995" y="1968442"/>
                    <a:pt x="20725" y="1955172"/>
                  </a:cubicBezTo>
                  <a:cubicBezTo>
                    <a:pt x="7455" y="1941902"/>
                    <a:pt x="0" y="1923904"/>
                    <a:pt x="0" y="1905137"/>
                  </a:cubicBezTo>
                  <a:lnTo>
                    <a:pt x="0" y="70761"/>
                  </a:lnTo>
                  <a:cubicBezTo>
                    <a:pt x="0" y="31681"/>
                    <a:pt x="31681" y="0"/>
                    <a:pt x="707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469608" cy="201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637599" y="7854971"/>
            <a:ext cx="4957515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16200000">
            <a:off x="4872550" y="8202567"/>
            <a:ext cx="442805" cy="494001"/>
          </a:xfrm>
          <a:custGeom>
            <a:avLst/>
            <a:gdLst/>
            <a:ahLst/>
            <a:cxnLst/>
            <a:rect l="l" t="t" r="r" b="b"/>
            <a:pathLst>
              <a:path w="442805" h="494001">
                <a:moveTo>
                  <a:pt x="0" y="0"/>
                </a:moveTo>
                <a:lnTo>
                  <a:pt x="442805" y="0"/>
                </a:lnTo>
                <a:lnTo>
                  <a:pt x="442805" y="494001"/>
                </a:lnTo>
                <a:lnTo>
                  <a:pt x="0" y="4940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512362" y="452949"/>
            <a:ext cx="14041838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02 – Analysis: Accuracy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82225" y="8144221"/>
            <a:ext cx="3610830" cy="52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0"/>
              </a:lnSpc>
            </a:pPr>
            <a:r>
              <a:rPr lang="en-US" sz="362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Analysis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37666" y="3896397"/>
            <a:ext cx="7694140" cy="38779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Little improvement on accuracy if any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Very low percentage of positive examples</a:t>
            </a:r>
            <a:endParaRPr lang="en-US" sz="28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6090 toxic positive - 9.52%</a:t>
            </a:r>
            <a:endParaRPr lang="en-US" sz="28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211 threat positive - 0.33%</a:t>
            </a:r>
          </a:p>
          <a:p>
            <a:pPr algn="l"/>
            <a:endParaRPr lang="en-US" sz="28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  <a:sym typeface="Helvetica World Italic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Difficult to train an accurate simple model on limited dataset</a:t>
            </a:r>
            <a:endParaRPr lang="en-US" sz="28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i="1">
                <a:solidFill>
                  <a:srgbClr val="0097B2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Also has strong impacts on precision, recall and F1</a:t>
            </a:r>
            <a:endParaRPr lang="en-US" sz="2800" i="1">
              <a:solidFill>
                <a:srgbClr val="0097B2"/>
              </a:solidFill>
              <a:latin typeface="Helvetica World Italics"/>
              <a:ea typeface="Helvetica World Italics"/>
              <a:cs typeface="Helvetica World Italics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6630118" y="2859040"/>
            <a:ext cx="861979" cy="861979"/>
          </a:xfrm>
          <a:custGeom>
            <a:avLst/>
            <a:gdLst/>
            <a:ahLst/>
            <a:cxnLst/>
            <a:rect l="l" t="t" r="r" b="b"/>
            <a:pathLst>
              <a:path w="861979" h="861979">
                <a:moveTo>
                  <a:pt x="0" y="0"/>
                </a:moveTo>
                <a:lnTo>
                  <a:pt x="861979" y="0"/>
                </a:lnTo>
                <a:lnTo>
                  <a:pt x="861979" y="861978"/>
                </a:lnTo>
                <a:lnTo>
                  <a:pt x="0" y="8619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E54692F2-1DBB-D57C-0AB5-B5032BB249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046538"/>
              </p:ext>
            </p:extLst>
          </p:nvPr>
        </p:nvGraphicFramePr>
        <p:xfrm>
          <a:off x="9545897" y="3997195"/>
          <a:ext cx="8090055" cy="4672990"/>
        </p:xfrm>
        <a:graphic>
          <a:graphicData uri="http://schemas.openxmlformats.org/drawingml/2006/table">
            <a:tbl>
              <a:tblPr/>
              <a:tblGrid>
                <a:gridCol w="2696685">
                  <a:extLst>
                    <a:ext uri="{9D8B030D-6E8A-4147-A177-3AD203B41FA5}">
                      <a16:colId xmlns:a16="http://schemas.microsoft.com/office/drawing/2014/main" val="489297279"/>
                    </a:ext>
                  </a:extLst>
                </a:gridCol>
                <a:gridCol w="2696685">
                  <a:extLst>
                    <a:ext uri="{9D8B030D-6E8A-4147-A177-3AD203B41FA5}">
                      <a16:colId xmlns:a16="http://schemas.microsoft.com/office/drawing/2014/main" val="837772347"/>
                    </a:ext>
                  </a:extLst>
                </a:gridCol>
                <a:gridCol w="2696685">
                  <a:extLst>
                    <a:ext uri="{9D8B030D-6E8A-4147-A177-3AD203B41FA5}">
                      <a16:colId xmlns:a16="http://schemas.microsoft.com/office/drawing/2014/main" val="3112593507"/>
                    </a:ext>
                  </a:extLst>
                </a:gridCol>
              </a:tblGrid>
              <a:tr h="66757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1" i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Label​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Accuracy​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Baseline​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634131"/>
                  </a:ext>
                </a:extLst>
              </a:tr>
              <a:tr h="66757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Toxic​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92.08%</a:t>
                      </a:r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90.42%​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1412334"/>
                  </a:ext>
                </a:extLst>
              </a:tr>
              <a:tr h="66757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Severe toxic​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99.08%</a:t>
                      </a:r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99.00%​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403368"/>
                  </a:ext>
                </a:extLst>
              </a:tr>
              <a:tr h="66757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Obscene​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95.55%</a:t>
                      </a:r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94.71%​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3697682"/>
                  </a:ext>
                </a:extLst>
              </a:tr>
              <a:tr h="66757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Threat​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99.67%​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99.70%</a:t>
                      </a:r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0664252"/>
                  </a:ext>
                </a:extLst>
              </a:tr>
              <a:tr h="66757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Insult​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95.24%</a:t>
                      </a:r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95.06%​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2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235060"/>
                  </a:ext>
                </a:extLst>
              </a:tr>
              <a:tr h="66757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Identity hate​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98.92%​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1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99.12%</a:t>
                      </a:r>
                      <a:r>
                        <a:rPr lang="en-US" sz="1800" b="0" i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A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649690"/>
                  </a:ext>
                </a:extLst>
              </a:tr>
            </a:tbl>
          </a:graphicData>
        </a:graphic>
      </p:graphicFrame>
      <p:sp>
        <p:nvSpPr>
          <p:cNvPr id="18" name="Rectangle 1">
            <a:extLst>
              <a:ext uri="{FF2B5EF4-FFF2-40B4-BE49-F238E27FC236}">
                <a16:creationId xmlns:a16="http://schemas.microsoft.com/office/drawing/2014/main" id="{FC500B2E-C4C6-6BF4-44DD-19EECEC651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9864" y="3854652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2362" y="452949"/>
            <a:ext cx="17775638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548"/>
              </a:lnSpc>
            </a:pPr>
            <a:r>
              <a:rPr lang="en-US" sz="75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02 – Analysis: Precision,Recall,F1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10800000">
            <a:off x="15996202" y="2438399"/>
            <a:ext cx="1828474" cy="1130641"/>
          </a:xfrm>
          <a:custGeom>
            <a:avLst/>
            <a:gdLst/>
            <a:ahLst/>
            <a:cxnLst/>
            <a:rect l="l" t="t" r="r" b="b"/>
            <a:pathLst>
              <a:path w="2277848" h="1130641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A graph of a bar graph&#10;&#10;AI-generated content may be incorrect.">
            <a:extLst>
              <a:ext uri="{FF2B5EF4-FFF2-40B4-BE49-F238E27FC236}">
                <a16:creationId xmlns:a16="http://schemas.microsoft.com/office/drawing/2014/main" id="{23C7DA3C-6645-3204-3608-1133B3E2D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46" y="5977410"/>
            <a:ext cx="5449464" cy="3776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0D5EE658-0D4E-250C-74EE-FF5DB3EDF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321" y="5995266"/>
            <a:ext cx="5219700" cy="3737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852F7D2-EE6D-24F2-66E2-882E6B90E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3003" y="5931147"/>
            <a:ext cx="5498489" cy="387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3">
            <a:extLst>
              <a:ext uri="{FF2B5EF4-FFF2-40B4-BE49-F238E27FC236}">
                <a16:creationId xmlns:a16="http://schemas.microsoft.com/office/drawing/2014/main" id="{319D77F1-5DFF-F2FD-7440-11FFAB32ED60}"/>
              </a:ext>
            </a:extLst>
          </p:cNvPr>
          <p:cNvGrpSpPr/>
          <p:nvPr/>
        </p:nvGrpSpPr>
        <p:grpSpPr>
          <a:xfrm>
            <a:off x="527602" y="2383023"/>
            <a:ext cx="15093398" cy="3334211"/>
            <a:chOff x="0" y="-38100"/>
            <a:chExt cx="2040543" cy="618280"/>
          </a:xfrm>
        </p:grpSpPr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D9AD8255-43E3-F91A-FD9B-7A5415479E33}"/>
                </a:ext>
              </a:extLst>
            </p:cNvPr>
            <p:cNvSpPr/>
            <p:nvPr/>
          </p:nvSpPr>
          <p:spPr>
            <a:xfrm>
              <a:off x="35913" y="0"/>
              <a:ext cx="2004630" cy="580180"/>
            </a:xfrm>
            <a:custGeom>
              <a:avLst/>
              <a:gdLst/>
              <a:ahLst/>
              <a:cxnLst/>
              <a:rect l="l" t="t" r="r" b="b"/>
              <a:pathLst>
                <a:path w="2040543" h="580180">
                  <a:moveTo>
                    <a:pt x="50962" y="0"/>
                  </a:moveTo>
                  <a:lnTo>
                    <a:pt x="1989581" y="0"/>
                  </a:lnTo>
                  <a:cubicBezTo>
                    <a:pt x="2017727" y="0"/>
                    <a:pt x="2040543" y="22816"/>
                    <a:pt x="2040543" y="50962"/>
                  </a:cubicBezTo>
                  <a:lnTo>
                    <a:pt x="2040543" y="529218"/>
                  </a:lnTo>
                  <a:cubicBezTo>
                    <a:pt x="2040543" y="557364"/>
                    <a:pt x="2017727" y="580180"/>
                    <a:pt x="1989581" y="580180"/>
                  </a:cubicBezTo>
                  <a:lnTo>
                    <a:pt x="50962" y="580180"/>
                  </a:lnTo>
                  <a:cubicBezTo>
                    <a:pt x="22816" y="580180"/>
                    <a:pt x="0" y="557364"/>
                    <a:pt x="0" y="529218"/>
                  </a:cubicBezTo>
                  <a:lnTo>
                    <a:pt x="0" y="50962"/>
                  </a:lnTo>
                  <a:cubicBezTo>
                    <a:pt x="0" y="22816"/>
                    <a:pt x="22816" y="0"/>
                    <a:pt x="509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97B2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5">
              <a:extLst>
                <a:ext uri="{FF2B5EF4-FFF2-40B4-BE49-F238E27FC236}">
                  <a16:creationId xmlns:a16="http://schemas.microsoft.com/office/drawing/2014/main" id="{66AE00E4-D846-67F4-D7ED-3AB25EA8DF46}"/>
                </a:ext>
              </a:extLst>
            </p:cNvPr>
            <p:cNvSpPr txBox="1"/>
            <p:nvPr/>
          </p:nvSpPr>
          <p:spPr>
            <a:xfrm>
              <a:off x="0" y="-38100"/>
              <a:ext cx="2040543" cy="618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6">
            <a:extLst>
              <a:ext uri="{FF2B5EF4-FFF2-40B4-BE49-F238E27FC236}">
                <a16:creationId xmlns:a16="http://schemas.microsoft.com/office/drawing/2014/main" id="{95C2CC75-EB80-EFD7-E633-663BDF7165EF}"/>
              </a:ext>
            </a:extLst>
          </p:cNvPr>
          <p:cNvSpPr txBox="1"/>
          <p:nvPr/>
        </p:nvSpPr>
        <p:spPr>
          <a:xfrm>
            <a:off x="1143000" y="2982209"/>
            <a:ext cx="13339267" cy="23126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552"/>
              </a:lnSpc>
              <a:buFont typeface="Arial" panose="020B0604020202020204" pitchFamily="34" charset="0"/>
              <a:buChar char="•"/>
            </a:pPr>
            <a:r>
              <a:rPr lang="en-US" sz="3350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Low recall - not classifying positives</a:t>
            </a:r>
            <a:r>
              <a:rPr lang="en-US" sz="3350">
                <a:solidFill>
                  <a:srgbClr val="0097B2"/>
                </a:solidFill>
                <a:latin typeface="Helvetica World"/>
                <a:ea typeface="Helvetica World"/>
                <a:cs typeface="Helvetica World"/>
              </a:rPr>
              <a:t> </a:t>
            </a:r>
            <a:r>
              <a:rPr lang="en-US" sz="3350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Wingdings" pitchFamily="2" charset="2"/>
              </a:rPr>
              <a:t> high false negatives</a:t>
            </a:r>
          </a:p>
          <a:p>
            <a:pPr marL="914400" lvl="1" indent="-457200">
              <a:lnSpc>
                <a:spcPts val="3552"/>
              </a:lnSpc>
              <a:buFont typeface="Arial" panose="020B0604020202020204" pitchFamily="34" charset="0"/>
              <a:buChar char="•"/>
            </a:pPr>
            <a:r>
              <a:rPr lang="en-US" sz="3350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Toxic comments not being caught</a:t>
            </a:r>
            <a:endParaRPr lang="en-US" sz="3350">
              <a:solidFill>
                <a:srgbClr val="0097B2"/>
              </a:solidFill>
              <a:latin typeface="Helvetica World"/>
              <a:ea typeface="Helvetica World"/>
              <a:cs typeface="Helvetica World"/>
            </a:endParaRPr>
          </a:p>
          <a:p>
            <a:pPr marL="457200" indent="-457200">
              <a:lnSpc>
                <a:spcPts val="3552"/>
              </a:lnSpc>
              <a:buFont typeface="Arial" panose="020B0604020202020204" pitchFamily="34" charset="0"/>
              <a:buChar char="•"/>
            </a:pPr>
            <a:r>
              <a:rPr lang="en-US" sz="3350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Low precision - high false positives</a:t>
            </a:r>
            <a:endParaRPr lang="en-US" sz="3350">
              <a:solidFill>
                <a:srgbClr val="0097B2"/>
              </a:solidFill>
              <a:latin typeface="Helvetica World"/>
              <a:ea typeface="Helvetica World"/>
              <a:cs typeface="Helvetica World"/>
            </a:endParaRPr>
          </a:p>
          <a:p>
            <a:pPr marL="914400" lvl="1" indent="-457200" algn="l">
              <a:lnSpc>
                <a:spcPts val="3552"/>
              </a:lnSpc>
              <a:buFont typeface="Arial" panose="020B0604020202020204" pitchFamily="34" charset="0"/>
              <a:buChar char="•"/>
            </a:pPr>
            <a:r>
              <a:rPr lang="en-US" sz="3350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Innocent comments labeled as toxic</a:t>
            </a:r>
            <a:endParaRPr lang="en-US" sz="3350">
              <a:solidFill>
                <a:srgbClr val="0097B2"/>
              </a:solidFill>
              <a:latin typeface="Helvetica World"/>
              <a:ea typeface="Helvetica World"/>
              <a:cs typeface="Helvetica World"/>
            </a:endParaRPr>
          </a:p>
          <a:p>
            <a:pPr marL="457200" indent="-457200" algn="l">
              <a:lnSpc>
                <a:spcPts val="3552"/>
              </a:lnSpc>
              <a:buFont typeface="Arial" panose="020B0604020202020204" pitchFamily="34" charset="0"/>
              <a:buChar char="•"/>
            </a:pPr>
            <a:r>
              <a:rPr lang="en-US" sz="3350">
                <a:solidFill>
                  <a:srgbClr val="0097B2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Low F1</a:t>
            </a:r>
            <a:endParaRPr lang="en-US" sz="3350">
              <a:solidFill>
                <a:srgbClr val="0097B2"/>
              </a:solidFill>
              <a:latin typeface="Helvetica World"/>
              <a:ea typeface="Helvetica World"/>
              <a:cs typeface="Helvetica World"/>
            </a:endParaRP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28413E-9E12-B25A-1255-3374CB375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2D2B4DEB-C68D-28B0-8717-21F3EE1EE280}"/>
              </a:ext>
            </a:extLst>
          </p:cNvPr>
          <p:cNvSpPr txBox="1"/>
          <p:nvPr/>
        </p:nvSpPr>
        <p:spPr>
          <a:xfrm>
            <a:off x="512362" y="452949"/>
            <a:ext cx="15794438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02 –Analysis: Precision recall curve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7C074D0A-D5DF-C0C8-6312-5948B76219B9}"/>
              </a:ext>
            </a:extLst>
          </p:cNvPr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E335F996-3AC9-9F12-8EF4-0DF69D10DC45}"/>
              </a:ext>
            </a:extLst>
          </p:cNvPr>
          <p:cNvSpPr txBox="1"/>
          <p:nvPr/>
        </p:nvSpPr>
        <p:spPr>
          <a:xfrm>
            <a:off x="542842" y="2164148"/>
            <a:ext cx="17577955" cy="342126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pic>
        <p:nvPicPr>
          <p:cNvPr id="4098" name="Picture 2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2FE52B92-5F15-A5AF-FADE-714A18703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2433370"/>
            <a:ext cx="9415462" cy="7516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566398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E85E42-9FCA-B096-B660-738E82CD5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35DCF4A-87F6-7201-A989-8B9D0E386B9C}"/>
              </a:ext>
            </a:extLst>
          </p:cNvPr>
          <p:cNvSpPr txBox="1"/>
          <p:nvPr/>
        </p:nvSpPr>
        <p:spPr>
          <a:xfrm>
            <a:off x="512362" y="452949"/>
            <a:ext cx="13584638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02 –Analysis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351BDAD2-6005-444C-A942-80DDEA04CD0E}"/>
              </a:ext>
            </a:extLst>
          </p:cNvPr>
          <p:cNvSpPr txBox="1"/>
          <p:nvPr/>
        </p:nvSpPr>
        <p:spPr>
          <a:xfrm>
            <a:off x="840935" y="2538421"/>
            <a:ext cx="17279862" cy="69890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 rtl="0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Accuracy improvements marginal (or negative) compared to baseline​</a:t>
            </a:r>
          </a:p>
          <a:p>
            <a:pPr algn="l" rtl="0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High levels of false positives and false negatives​</a:t>
            </a:r>
          </a:p>
          <a:p>
            <a:pPr lvl="1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Ethical impacts – false or missed reporting</a:t>
            </a:r>
          </a:p>
          <a:p>
            <a:pPr lvl="1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endParaRPr lang="en-US" sz="3200">
              <a:solidFill>
                <a:schemeClr val="bg1"/>
              </a:solidFill>
              <a:latin typeface="Helvetica" pitchFamily="2" charset="0"/>
            </a:endParaRPr>
          </a:p>
          <a:p>
            <a:pPr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Data missing adequate amounts of certain areas (like threat vs. obscene)</a:t>
            </a:r>
          </a:p>
          <a:p>
            <a:pPr lvl="1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Hard to predict with limited positive data</a:t>
            </a:r>
          </a:p>
          <a:p>
            <a:pPr lvl="1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endParaRPr lang="en-US" sz="3200" b="0" i="0" u="none" strike="noStrike">
              <a:solidFill>
                <a:schemeClr val="bg1"/>
              </a:solidFill>
              <a:effectLst/>
              <a:latin typeface="Helvetica" pitchFamily="2" charset="0"/>
            </a:endParaRPr>
          </a:p>
          <a:p>
            <a:pPr algn="l" rtl="0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Would it be better to guess/remove the model?​</a:t>
            </a:r>
          </a:p>
          <a:p>
            <a:pPr lvl="1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Compromise: false positives or false negatives?​</a:t>
            </a:r>
          </a:p>
          <a:p>
            <a:pPr lvl="1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Removing the model will force false negatives​</a:t>
            </a:r>
          </a:p>
          <a:p>
            <a:pPr lvl="1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No reporting vs. Reporting of innocent material​</a:t>
            </a:r>
          </a:p>
          <a:p>
            <a:pPr lvl="1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endParaRPr lang="en-US" sz="3200" b="0" i="0" u="none" strike="noStrike">
              <a:solidFill>
                <a:schemeClr val="bg1"/>
              </a:solidFill>
              <a:effectLst/>
              <a:latin typeface="Helvetica" pitchFamily="2" charset="0"/>
            </a:endParaRPr>
          </a:p>
          <a:p>
            <a:pPr algn="l" rtl="0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Challenge for social media platforms​</a:t>
            </a:r>
          </a:p>
          <a:p>
            <a:pPr lvl="1" fontAlgn="base">
              <a:lnSpc>
                <a:spcPts val="3840"/>
              </a:lnSpc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>
                <a:solidFill>
                  <a:schemeClr val="bg1"/>
                </a:solidFill>
                <a:effectLst/>
                <a:latin typeface="Helvetica" pitchFamily="2" charset="0"/>
              </a:rPr>
              <a:t>Making accurate models for changing vocabulary​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BAC0A725-4546-5917-9C44-D41F78B8383F}"/>
              </a:ext>
            </a:extLst>
          </p:cNvPr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w="19050" cap="flat">
            <a:solidFill>
              <a:srgbClr val="0097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39E901E-EA61-44F1-3D9A-276CA0351967}"/>
              </a:ext>
            </a:extLst>
          </p:cNvPr>
          <p:cNvSpPr txBox="1"/>
          <p:nvPr/>
        </p:nvSpPr>
        <p:spPr>
          <a:xfrm>
            <a:off x="542842" y="2164148"/>
            <a:ext cx="17577955" cy="342126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8098588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14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3000 final presentation</dc:title>
  <cp:revision>4</cp:revision>
  <dcterms:created xsi:type="dcterms:W3CDTF">2006-08-16T00:00:00Z</dcterms:created>
  <dcterms:modified xsi:type="dcterms:W3CDTF">2025-05-06T12:03:24Z</dcterms:modified>
  <dc:identifier>DAGlgKJtt78</dc:identifier>
</cp:coreProperties>
</file>

<file path=docProps/thumbnail.jpeg>
</file>